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3" r:id="rId3"/>
    <p:sldId id="258" r:id="rId4"/>
    <p:sldId id="264" r:id="rId5"/>
    <p:sldId id="259" r:id="rId6"/>
    <p:sldId id="261" r:id="rId7"/>
    <p:sldId id="265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5"/>
    <p:restoredTop sz="94666"/>
  </p:normalViewPr>
  <p:slideViewPr>
    <p:cSldViewPr snapToGrid="0" snapToObjects="1">
      <p:cViewPr>
        <p:scale>
          <a:sx n="86" d="100"/>
          <a:sy n="86" d="100"/>
        </p:scale>
        <p:origin x="26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083C1-B4D2-2C46-9F41-27D18F90FB65}" type="datetimeFigureOut">
              <a:rPr lang="en-US" smtClean="0"/>
              <a:t>4/7/18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68DAB-2C65-0D42-AA93-93C4FD121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0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growth of business models based on digital platform sharing -- with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Airbnb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standing out as obvious examples -- has attracted both popular and scholarly attention. But there has been little price-theoretic analysis of the underlying economic forces driving these dramatic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239BA-0CD6-EB4C-B52F-8943B37A3F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5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</a:t>
            </a:r>
            <a:r>
              <a:rPr lang="en-US" baseline="0" dirty="0"/>
              <a:t> and the next one illustrate the importance of paying attention to incumbent vertical market power, because retail entry deterrence’s most costly long-run consequence could be by perpetuating barriers to innovation. Invoke </a:t>
            </a:r>
            <a:r>
              <a:rPr lang="en-US" baseline="0" dirty="0" err="1"/>
              <a:t>permissionless</a:t>
            </a:r>
            <a:r>
              <a:rPr lang="en-US" baseline="0" dirty="0"/>
              <a:t> innovation at the edge of the network, with the Internet and its creative vibrancy as an example that has been transformative.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E3732-BA35-D04D-8205-074D5AB710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84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9DEB5-CC74-9243-AF86-F0E55301EB23}" type="slidenum">
              <a:rPr lang="en-US"/>
              <a:pPr/>
              <a:t>5</a:t>
            </a:fld>
            <a:endParaRPr 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5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F072-7A35-CB43-9EE1-346E9E09B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27EE17-C760-584D-8544-26DFB3BB4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32DC5-5D84-C44E-AD9D-D0BA3BF2A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8BF6-E2AC-E547-BA3F-C0A97120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C5CF9-AD09-D045-BD15-B074943D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7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170A-0558-7D45-9CDE-00EB3E8C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BF853-4AAC-394B-BE6F-7823CE346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0C919-7012-874C-9A55-406EC22F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D9482-D010-6B4A-ADE8-37B977CCB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98897-5982-E34C-8BA8-6549F997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0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6D31F-24B0-3244-8C32-6BBCB0BE0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BB246-CD91-0049-AAD3-85B35EEAA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04452-BC76-0345-AEBD-ECB19BF0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F0089-CFC2-E84E-B134-4AE7A411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DB91-C524-A643-8EA6-8BD72C2C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2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9B13-7A48-F842-BBFF-7F5D589BD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E9E1E-08E2-4348-98DD-010C66BDA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BDC43-E967-A642-BBE5-803C8007C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497EE-75BF-B045-8860-2A218B20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35C9-B788-E547-9396-AF42B24C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6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289A-036D-DF42-9A95-8887648E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BC219-7109-8F4A-945E-FCDEE78A4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E4718-7DE9-2941-87FF-4062BFA3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6C4EF-C2F4-7140-85BB-9F47B802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B9CD3-9BA0-5844-B3CA-1C6034B21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9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9801-2097-3C4C-8234-99757DF9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5784B-5A87-C54B-AFDC-49899CFBB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22B26-2B84-814C-81D8-F074A1E7F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BCC96-EAA0-C442-A8B0-BA29A1A8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42D-6084-C84C-B636-455AA909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881BA-B610-BE48-A0C1-DA2FFF225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A8C2-B0A8-2046-8654-4423C57DB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8CA23-461D-F641-9545-61D054206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E663F-532E-AF40-9883-99AC565D7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BF88DD-E2B4-C04C-A40D-6C437EC47C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A28B9-8386-E740-B891-6301855BC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1F951A-30B2-E54C-ADE6-E25440001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F5546D-B184-0F43-8CA1-72448120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D4CD0-7F1F-BF4F-BB76-E6F7A9CD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7E05-59EF-2F41-A435-F8D42CED1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B74C0-BC16-5949-B86D-A7569401F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36CE3E-D49F-DF46-993A-59B737221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35709-9F4A-8641-AAB4-7B081F52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31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D991F-9FAF-3B4B-BE58-B7AE7EFD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B3087-9948-0D4E-A496-82EE67E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0F782-9196-3F41-A658-9767EFB9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4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193A-14A8-CB48-A7E9-4E8B61800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B4F67-15D0-9248-B293-3444EED1D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07A95-82F7-1B4C-B7A2-EC28D0F68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597AD-0EDB-CF49-8EED-71FA12F04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1FEBF-158F-014C-BD5F-9B5E73E6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B557B-0FA5-524F-BA6B-6FE46B07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1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90FA5-B483-AB46-91B3-425103D81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553FE6-9B0E-5D4D-88A6-9847A6732A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E6BBD-7861-7048-BCAA-2A19302A5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A79BD-3035-B54B-9E25-D2CDD613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9CD9D-0ECC-6B40-93A6-5A44B45E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A72F7-0681-724C-A6B3-FE238B01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0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BA6C3-F7C8-4F4E-9988-DD04DD8C4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78BD5-70F5-064E-AECE-22CFA71CC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2FE82-C185-3741-998E-E601A8064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8EE8-0803-4546-A92E-53B0BC5651E1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8D6CB-7EEB-CB42-9F33-955F57A7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50762-BC90-6E4D-A345-52568A74D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CEE53-5415-B141-9116-DE7594F08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8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tiff"/><Relationship Id="rId4" Type="http://schemas.openxmlformats.org/officeDocument/2006/relationships/hyperlink" Target="https://campustechnology.com/articles/2015/11/10/top-mobile-trends-to-watch-in-2016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5793-7C50-1544-A053-3289C2555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3587" y="1122363"/>
            <a:ext cx="7884826" cy="1960050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accent6"/>
                </a:solidFill>
              </a:rPr>
              <a:t>The Economics of </a:t>
            </a:r>
            <a:br>
              <a:rPr lang="en-US" sz="4800" dirty="0">
                <a:solidFill>
                  <a:schemeClr val="accent6"/>
                </a:solidFill>
              </a:rPr>
            </a:br>
            <a:r>
              <a:rPr lang="en-US" sz="4800" dirty="0" err="1">
                <a:solidFill>
                  <a:schemeClr val="accent6"/>
                </a:solidFill>
              </a:rPr>
              <a:t>Transactive</a:t>
            </a:r>
            <a:r>
              <a:rPr lang="en-US" sz="4800" dirty="0">
                <a:solidFill>
                  <a:schemeClr val="accent6"/>
                </a:solidFill>
              </a:rPr>
              <a:t> Energy </a:t>
            </a:r>
            <a:br>
              <a:rPr lang="en-US" sz="4800" dirty="0">
                <a:solidFill>
                  <a:schemeClr val="accent6"/>
                </a:solidFill>
              </a:rPr>
            </a:br>
            <a:r>
              <a:rPr lang="en-US" sz="4800" dirty="0">
                <a:solidFill>
                  <a:schemeClr val="accent6"/>
                </a:solidFill>
              </a:rPr>
              <a:t>Distribution Platforms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FF91D-B786-0E43-9268-1CD579F5D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019"/>
            <a:ext cx="9144000" cy="1655762"/>
          </a:xfrm>
        </p:spPr>
        <p:txBody>
          <a:bodyPr/>
          <a:lstStyle/>
          <a:p>
            <a:r>
              <a:rPr lang="en-US" dirty="0"/>
              <a:t>Lynne Kiesling, Purdue University</a:t>
            </a:r>
          </a:p>
          <a:p>
            <a:r>
              <a:rPr lang="en-US" dirty="0"/>
              <a:t>Austin Electricity Conference</a:t>
            </a:r>
          </a:p>
          <a:p>
            <a:r>
              <a:rPr lang="en-US" dirty="0"/>
              <a:t>April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C8106-6168-D54F-9814-1B1F7C55A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633" y="5456903"/>
            <a:ext cx="3452734" cy="103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0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Digital technologies are </a:t>
            </a:r>
            <a:r>
              <a:rPr lang="en-US" b="1" dirty="0">
                <a:solidFill>
                  <a:schemeClr val="accent6"/>
                </a:solidFill>
              </a:rPr>
              <a:t>transaction cost </a:t>
            </a:r>
            <a:r>
              <a:rPr lang="en-US" dirty="0">
                <a:solidFill>
                  <a:schemeClr val="accent6"/>
                </a:solidFill>
              </a:rPr>
              <a:t>reducers</a:t>
            </a:r>
          </a:p>
        </p:txBody>
      </p:sp>
      <p:pic>
        <p:nvPicPr>
          <p:cNvPr id="1026" name="Picture 2" descr="Image result for mobile technologies">
            <a:extLst>
              <a:ext uri="{FF2B5EF4-FFF2-40B4-BE49-F238E27FC236}">
                <a16:creationId xmlns:a16="http://schemas.microsoft.com/office/drawing/2014/main" id="{514C6B38-DF7E-5042-A69C-7581FC5D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3436"/>
            <a:ext cx="6455764" cy="300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01E966-82E7-E04B-B3E0-C97821959B68}"/>
              </a:ext>
            </a:extLst>
          </p:cNvPr>
          <p:cNvSpPr txBox="1"/>
          <p:nvPr/>
        </p:nvSpPr>
        <p:spPr>
          <a:xfrm>
            <a:off x="838200" y="5762800"/>
            <a:ext cx="9040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Campus Technology, </a:t>
            </a:r>
          </a:p>
          <a:p>
            <a:r>
              <a:rPr lang="en-US" dirty="0">
                <a:hlinkClick r:id="rId4"/>
              </a:rPr>
              <a:t>https://campustechnology.com/articles/2015/11/10/top-mobile-trends-to-watch-in-2016.aspx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E47BA-DB78-BE48-80E9-01AB5F322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086" y="2648350"/>
            <a:ext cx="2980714" cy="24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99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4396" y="303432"/>
            <a:ext cx="9384889" cy="97697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6"/>
                </a:solidFill>
              </a:rPr>
              <a:t>Digital innovation at the edge of the network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66" y="3280439"/>
            <a:ext cx="5735653" cy="3073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41" y="1484055"/>
            <a:ext cx="3876675" cy="207660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347468">
            <a:off x="3156763" y="3678942"/>
            <a:ext cx="1507138" cy="74652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en-US" sz="2077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666" y="1460154"/>
            <a:ext cx="3250509" cy="182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8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Defining </a:t>
            </a:r>
            <a:r>
              <a:rPr lang="en-US" dirty="0" err="1">
                <a:solidFill>
                  <a:schemeClr val="accent6"/>
                </a:solidFill>
              </a:rPr>
              <a:t>transactive</a:t>
            </a:r>
            <a:r>
              <a:rPr lang="en-US" dirty="0">
                <a:solidFill>
                  <a:schemeClr val="accent6"/>
                </a:solidFill>
              </a:rPr>
              <a:t>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“Techniques for managing the generation, consumption or flow of electric power within an electric power system through the use of </a:t>
            </a:r>
            <a:r>
              <a:rPr lang="en-US" dirty="0">
                <a:solidFill>
                  <a:schemeClr val="accent1"/>
                </a:solidFill>
              </a:rPr>
              <a:t>economic</a:t>
            </a:r>
            <a:r>
              <a:rPr lang="en-US" dirty="0"/>
              <a:t> or market-based constructs while considering grid reliability constraints” (GWAC)</a:t>
            </a:r>
          </a:p>
          <a:p>
            <a:r>
              <a:rPr lang="en-US" dirty="0">
                <a:solidFill>
                  <a:schemeClr val="accent1"/>
                </a:solidFill>
              </a:rPr>
              <a:t>Decentralized</a:t>
            </a:r>
            <a:r>
              <a:rPr lang="en-US" dirty="0"/>
              <a:t>, bottom-up decision-making</a:t>
            </a:r>
          </a:p>
          <a:p>
            <a:r>
              <a:rPr lang="en-US" dirty="0"/>
              <a:t>Using the exchange of value via transactions to enable </a:t>
            </a:r>
            <a:r>
              <a:rPr lang="en-US" dirty="0">
                <a:solidFill>
                  <a:schemeClr val="accent1"/>
                </a:solidFill>
              </a:rPr>
              <a:t>coordination</a:t>
            </a:r>
            <a:r>
              <a:rPr lang="en-US" dirty="0"/>
              <a:t> of</a:t>
            </a:r>
          </a:p>
          <a:p>
            <a:pPr lvl="1"/>
            <a:r>
              <a:rPr lang="en-US" dirty="0"/>
              <a:t>Production/generation of electricity</a:t>
            </a:r>
          </a:p>
          <a:p>
            <a:pPr lvl="1"/>
            <a:r>
              <a:rPr lang="en-US" dirty="0"/>
              <a:t>Consumption/use of electricity</a:t>
            </a:r>
          </a:p>
          <a:p>
            <a:pPr lvl="1"/>
            <a:r>
              <a:rPr lang="en-US" dirty="0"/>
              <a:t>Use of network capacity (use rights to a </a:t>
            </a:r>
            <a:r>
              <a:rPr lang="en-US" dirty="0">
                <a:solidFill>
                  <a:schemeClr val="accent1"/>
                </a:solidFill>
              </a:rPr>
              <a:t>common-pool resource</a:t>
            </a:r>
            <a:r>
              <a:rPr lang="en-US" dirty="0"/>
              <a:t>)</a:t>
            </a:r>
          </a:p>
          <a:p>
            <a:r>
              <a:rPr lang="en-US" dirty="0"/>
              <a:t>Encompasses two dimensions of coordination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Institutions</a:t>
            </a:r>
            <a:r>
              <a:rPr lang="en-US" dirty="0"/>
              <a:t>: market design, rules governing exchange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Technology</a:t>
            </a:r>
            <a:r>
              <a:rPr lang="en-US" dirty="0"/>
              <a:t>: degree of autonomous control</a:t>
            </a:r>
          </a:p>
        </p:txBody>
      </p:sp>
    </p:spTree>
    <p:extLst>
      <p:ext uri="{BB962C8B-B14F-4D97-AF65-F5344CB8AC3E}">
        <p14:creationId xmlns:p14="http://schemas.microsoft.com/office/powerpoint/2010/main" val="431452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6019800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570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965"/>
          </a:xfrm>
        </p:spPr>
        <p:txBody>
          <a:bodyPr/>
          <a:lstStyle/>
          <a:p>
            <a:r>
              <a:rPr lang="en-US" dirty="0" err="1">
                <a:solidFill>
                  <a:schemeClr val="accent6"/>
                </a:solidFill>
              </a:rPr>
              <a:t>Transactive</a:t>
            </a:r>
            <a:r>
              <a:rPr lang="en-US" dirty="0">
                <a:solidFill>
                  <a:schemeClr val="accent6"/>
                </a:solidFill>
              </a:rPr>
              <a:t> distribution platforms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B2944-FB79-7F4D-B80C-AAAFBF08F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96551"/>
            <a:ext cx="9943475" cy="4761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D2B322-39EA-CA46-949E-C46989BC30DF}"/>
              </a:ext>
            </a:extLst>
          </p:cNvPr>
          <p:cNvSpPr txBox="1"/>
          <p:nvPr/>
        </p:nvSpPr>
        <p:spPr>
          <a:xfrm>
            <a:off x="838200" y="6370820"/>
            <a:ext cx="151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IRENA</a:t>
            </a:r>
          </a:p>
        </p:txBody>
      </p:sp>
    </p:spTree>
    <p:extLst>
      <p:ext uri="{BB962C8B-B14F-4D97-AF65-F5344CB8AC3E}">
        <p14:creationId xmlns:p14="http://schemas.microsoft.com/office/powerpoint/2010/main" val="2319046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A1F15-5745-4645-8503-3CD7F41F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759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Overcoming challenges (an incomplete list)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3A0CAC-42C2-F34E-9F11-B551D3E2CC52}"/>
              </a:ext>
            </a:extLst>
          </p:cNvPr>
          <p:cNvSpPr/>
          <p:nvPr/>
        </p:nvSpPr>
        <p:spPr>
          <a:xfrm>
            <a:off x="4290998" y="1126657"/>
            <a:ext cx="4285769" cy="3834580"/>
          </a:xfrm>
          <a:prstGeom prst="ellipse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E96CE2-B8A7-3A4D-9D8F-6AB6902DF7EA}"/>
              </a:ext>
            </a:extLst>
          </p:cNvPr>
          <p:cNvSpPr/>
          <p:nvPr/>
        </p:nvSpPr>
        <p:spPr>
          <a:xfrm>
            <a:off x="2638270" y="2929912"/>
            <a:ext cx="4209900" cy="3805084"/>
          </a:xfrm>
          <a:prstGeom prst="ellipse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62B66F-98D3-2E4C-9A72-7BAF6D55D55E}"/>
              </a:ext>
            </a:extLst>
          </p:cNvPr>
          <p:cNvSpPr/>
          <p:nvPr/>
        </p:nvSpPr>
        <p:spPr>
          <a:xfrm>
            <a:off x="5887411" y="3027005"/>
            <a:ext cx="4226450" cy="3707991"/>
          </a:xfrm>
          <a:prstGeom prst="ellipse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5D55B-FAC8-C149-84E1-9A93EDAFA889}"/>
              </a:ext>
            </a:extLst>
          </p:cNvPr>
          <p:cNvSpPr txBox="1"/>
          <p:nvPr/>
        </p:nvSpPr>
        <p:spPr>
          <a:xfrm>
            <a:off x="3120592" y="3991741"/>
            <a:ext cx="28211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Technical (technology &amp; market)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Integrating sensing, monitoring, interconnection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Two-way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Decentralized frequency &amp; voltage 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Distribution-level price determination reflecting spatial costs and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BUT</a:t>
            </a:r>
            <a:r>
              <a:rPr lang="en-US" sz="1200" dirty="0"/>
              <a:t> these are not physically or economically impossible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C1544-F2F9-A342-B1FF-DF702D69145B}"/>
              </a:ext>
            </a:extLst>
          </p:cNvPr>
          <p:cNvSpPr txBox="1"/>
          <p:nvPr/>
        </p:nvSpPr>
        <p:spPr>
          <a:xfrm>
            <a:off x="5066024" y="1524215"/>
            <a:ext cx="2952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Financial &amp; regulatory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Determining who pays for upgrades and 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Complicated rate transition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Retail competition or just retail choice?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Stranded costs 2.0?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Functions of grid services company/DSO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BUT</a:t>
            </a:r>
            <a:r>
              <a:rPr lang="en-US" sz="1200" dirty="0"/>
              <a:t> some experiments already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5AD6B-E538-D149-9649-4290EB8F1D7D}"/>
              </a:ext>
            </a:extLst>
          </p:cNvPr>
          <p:cNvSpPr txBox="1"/>
          <p:nvPr/>
        </p:nvSpPr>
        <p:spPr>
          <a:xfrm>
            <a:off x="6938733" y="3530076"/>
            <a:ext cx="2715203" cy="291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Cultural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Transition from least-cost to value-creating mindsets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Engineering &amp; economic transition from centralized control to decentralized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Utility transition from vertical integration to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Regulatory transition from rate setting to competition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Customer transition from “plain vanilla” to engaged &amp; aware, yet automated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These challenges are the most difficult – incentives &amp; tradeoffs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C98811-7055-5240-804F-753C19CF5D8E}"/>
              </a:ext>
            </a:extLst>
          </p:cNvPr>
          <p:cNvSpPr txBox="1"/>
          <p:nvPr/>
        </p:nvSpPr>
        <p:spPr>
          <a:xfrm>
            <a:off x="5980650" y="4156596"/>
            <a:ext cx="90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TE</a:t>
            </a:r>
          </a:p>
          <a:p>
            <a:pPr algn="ctr"/>
            <a:r>
              <a:rPr lang="en-US" sz="1400" b="1" dirty="0"/>
              <a:t>platforms</a:t>
            </a:r>
          </a:p>
        </p:txBody>
      </p:sp>
    </p:spTree>
    <p:extLst>
      <p:ext uri="{BB962C8B-B14F-4D97-AF65-F5344CB8AC3E}">
        <p14:creationId xmlns:p14="http://schemas.microsoft.com/office/powerpoint/2010/main" val="3238293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2513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Top takeaways &amp; regulatory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3868"/>
            <a:ext cx="10665542" cy="47023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Digital technologies are massive </a:t>
            </a:r>
            <a:r>
              <a:rPr lang="en-US" dirty="0">
                <a:solidFill>
                  <a:schemeClr val="accent1"/>
                </a:solidFill>
              </a:rPr>
              <a:t>transaction cost reducers</a:t>
            </a:r>
            <a:r>
              <a:rPr lang="en-US" dirty="0"/>
              <a:t>, and a </a:t>
            </a:r>
            <a:r>
              <a:rPr lang="en-US" dirty="0" err="1"/>
              <a:t>transactive</a:t>
            </a:r>
            <a:r>
              <a:rPr lang="en-US" dirty="0"/>
              <a:t> energy approach can direct those cost reductions to consumers. </a:t>
            </a:r>
          </a:p>
          <a:p>
            <a:endParaRPr lang="en-US" dirty="0"/>
          </a:p>
          <a:p>
            <a:r>
              <a:rPr lang="en-US" dirty="0"/>
              <a:t>Openness to interconnection and markets around the </a:t>
            </a:r>
            <a:r>
              <a:rPr lang="en-US" dirty="0">
                <a:solidFill>
                  <a:schemeClr val="accent1"/>
                </a:solidFill>
              </a:rPr>
              <a:t>distribution edge </a:t>
            </a:r>
            <a:r>
              <a:rPr lang="en-US" dirty="0"/>
              <a:t>can enable the </a:t>
            </a:r>
            <a:r>
              <a:rPr lang="en-US" dirty="0">
                <a:solidFill>
                  <a:schemeClr val="accent1"/>
                </a:solidFill>
              </a:rPr>
              <a:t>experimentation</a:t>
            </a:r>
            <a:r>
              <a:rPr lang="en-US" dirty="0"/>
              <a:t> that leads to innovation. Don’t perpetuate costs and entry barriers that stifle them.</a:t>
            </a:r>
          </a:p>
          <a:p>
            <a:endParaRPr lang="en-US" dirty="0"/>
          </a:p>
          <a:p>
            <a:r>
              <a:rPr lang="en-US" dirty="0"/>
              <a:t>Business model implication: A distribution platform business model enables the wires utility to evolve into providing </a:t>
            </a:r>
            <a:r>
              <a:rPr lang="en-US" dirty="0">
                <a:solidFill>
                  <a:schemeClr val="accent1"/>
                </a:solidFill>
              </a:rPr>
              <a:t>grid services </a:t>
            </a:r>
            <a:r>
              <a:rPr lang="en-US" dirty="0"/>
              <a:t>to decentralized parties around the distribution edge.</a:t>
            </a:r>
          </a:p>
          <a:p>
            <a:endParaRPr lang="en-US" dirty="0"/>
          </a:p>
          <a:p>
            <a:r>
              <a:rPr lang="en-US" dirty="0" err="1"/>
              <a:t>Transactive</a:t>
            </a:r>
            <a:r>
              <a:rPr lang="en-US" dirty="0"/>
              <a:t> digital platforms turn transaction cost reductions into consumer and producer </a:t>
            </a:r>
            <a:r>
              <a:rPr lang="en-US" dirty="0">
                <a:solidFill>
                  <a:schemeClr val="accent1"/>
                </a:solidFill>
              </a:rPr>
              <a:t>surplus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724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484</Words>
  <Application>Microsoft Macintosh PowerPoint</Application>
  <PresentationFormat>Widescreen</PresentationFormat>
  <Paragraphs>56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The Economics of  Transactive Energy  Distribution Platforms</vt:lpstr>
      <vt:lpstr>Digital technologies are transaction cost reducers</vt:lpstr>
      <vt:lpstr>Digital innovation at the edge of the network</vt:lpstr>
      <vt:lpstr>Defining transactive energy</vt:lpstr>
      <vt:lpstr>PowerPoint Presentation</vt:lpstr>
      <vt:lpstr>Transactive distribution platforms</vt:lpstr>
      <vt:lpstr>Overcoming challenges (an incomplete list)</vt:lpstr>
      <vt:lpstr>Top takeaways &amp; regulatory implications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Economics of  Transactive Energy Platforms</dc:title>
  <dc:creator>Lynne Kiesling</dc:creator>
  <cp:lastModifiedBy>Lynne Kiesling</cp:lastModifiedBy>
  <cp:revision>9</cp:revision>
  <dcterms:created xsi:type="dcterms:W3CDTF">2018-04-07T18:08:52Z</dcterms:created>
  <dcterms:modified xsi:type="dcterms:W3CDTF">2018-04-07T19:30:47Z</dcterms:modified>
</cp:coreProperties>
</file>