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0" r:id="rId3"/>
  </p:sldMasterIdLst>
  <p:notesMasterIdLst>
    <p:notesMasterId r:id="rId24"/>
  </p:notesMasterIdLst>
  <p:sldIdLst>
    <p:sldId id="584" r:id="rId4"/>
    <p:sldId id="650" r:id="rId5"/>
    <p:sldId id="879" r:id="rId6"/>
    <p:sldId id="880" r:id="rId7"/>
    <p:sldId id="882" r:id="rId8"/>
    <p:sldId id="883" r:id="rId9"/>
    <p:sldId id="849" r:id="rId10"/>
    <p:sldId id="884" r:id="rId11"/>
    <p:sldId id="869" r:id="rId12"/>
    <p:sldId id="885" r:id="rId13"/>
    <p:sldId id="886" r:id="rId14"/>
    <p:sldId id="887" r:id="rId15"/>
    <p:sldId id="888" r:id="rId16"/>
    <p:sldId id="889" r:id="rId17"/>
    <p:sldId id="890" r:id="rId18"/>
    <p:sldId id="891" r:id="rId19"/>
    <p:sldId id="892" r:id="rId20"/>
    <p:sldId id="893" r:id="rId21"/>
    <p:sldId id="894" r:id="rId22"/>
    <p:sldId id="8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remy Adelman" initials="JA [4]" lastIdx="1" clrIdx="6">
    <p:extLst/>
  </p:cmAuthor>
  <p:cmAuthor id="1" name="Jeremy Adelman" initials="JA [5]" lastIdx="1" clrIdx="0"/>
  <p:cmAuthor id="8" name="Jeremy Adelman" initials="JA [7]" lastIdx="1" clrIdx="7">
    <p:extLst/>
  </p:cmAuthor>
  <p:cmAuthor id="2" name="Jeremy Adelman" initials="JA [6]" lastIdx="1" clrIdx="1"/>
  <p:cmAuthor id="9" name="Jeremy Adelman" initials="JA [8]" lastIdx="1" clrIdx="8">
    <p:extLst/>
  </p:cmAuthor>
  <p:cmAuthor id="3" name="Jeremy Adelman" initials="JA [11]" lastIdx="1" clrIdx="2"/>
  <p:cmAuthor id="10" name="Jeremy Adelman" initials="JA [9]" lastIdx="1" clrIdx="9">
    <p:extLst/>
  </p:cmAuthor>
  <p:cmAuthor id="4" name="Jeremy Adelman" initials="JA" lastIdx="1" clrIdx="3">
    <p:extLst/>
  </p:cmAuthor>
  <p:cmAuthor id="11" name="Jeremy Adelman" initials="JA [10]" lastIdx="1" clrIdx="10">
    <p:extLst/>
  </p:cmAuthor>
  <p:cmAuthor id="5" name="Jeremy Adelman" initials="JA [2]" lastIdx="1" clrIdx="4">
    <p:extLst/>
  </p:cmAuthor>
  <p:cmAuthor id="12" name="Jeremy Adelman" initials="JA [12]" lastIdx="1" clrIdx="11">
    <p:extLst/>
  </p:cmAuthor>
  <p:cmAuthor id="6" name="Jeremy Adelman" initials="JA [3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194"/>
    <a:srgbClr val="0677AE"/>
    <a:srgbClr val="018CCF"/>
    <a:srgbClr val="A6A6A6"/>
    <a:srgbClr val="BFBFBF"/>
    <a:srgbClr val="C3C3C3"/>
    <a:srgbClr val="EBCBA3"/>
    <a:srgbClr val="1EB3FE"/>
    <a:srgbClr val="595959"/>
    <a:srgbClr val="2A9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3255" autoAdjust="0"/>
  </p:normalViewPr>
  <p:slideViewPr>
    <p:cSldViewPr snapToGrid="0">
      <p:cViewPr varScale="1">
        <p:scale>
          <a:sx n="62" d="100"/>
          <a:sy n="62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232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B5E8-5650-4264-A661-2CC42BB409CD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18FD0-00C4-4B18-9A95-4A7110BFB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Attention!</a:t>
            </a:r>
          </a:p>
          <a:p>
            <a:endParaRPr lang="en-US" sz="1600" b="0" dirty="0">
              <a:solidFill>
                <a:srgbClr val="FF0000"/>
              </a:solidFill>
            </a:endParaRPr>
          </a:p>
          <a:p>
            <a:r>
              <a:rPr lang="en-US" sz="1600" b="0" dirty="0">
                <a:solidFill>
                  <a:srgbClr val="FF0000"/>
                </a:solidFill>
              </a:rPr>
              <a:t>Before you open this template be sure what you have the following fonts installed:</a:t>
            </a:r>
          </a:p>
          <a:p>
            <a:pPr fontAlgn="base"/>
            <a:endParaRPr lang="en-US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kern="1200" cap="none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US" sz="12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u="sng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http://www.fontsquirrel.com/fonts/bebas-NEUE</a:t>
            </a:r>
          </a:p>
          <a:p>
            <a:pPr fontAlgn="base"/>
            <a:endParaRPr lang="en-US" sz="1200" b="1" u="sng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u="sng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http://www.fontsquirrel.com/fonts/Aller</a:t>
            </a:r>
          </a:p>
          <a:p>
            <a:pPr fontAlgn="base"/>
            <a:endParaRPr lang="en-US" sz="1200" b="1" u="sng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 Sets Font:</a:t>
            </a:r>
          </a:p>
          <a:p>
            <a:pPr fontAlgn="base"/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http://www.webhostinghub.com/glyphs/</a:t>
            </a:r>
          </a:p>
          <a:p>
            <a:pPr fontAlgn="base"/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fonts are permitted free use in commercial projects.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BB26-51B0-A742-8663-37118EE8163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6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5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4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88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0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It is best to align our people to react positively, not fearfully.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437F-D4C0-4116-8013-7AEB95B1A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1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8FD0-00C4-4B18-9A95-4A7110BFB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8FD0-00C4-4B18-9A95-4A7110BFB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7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2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1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11B0-6B6E-DD40-A45D-4EC177C4C5F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6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luencer -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751513" y="990600"/>
            <a:ext cx="6749934" cy="381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81000"/>
            <a:ext cx="121919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9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A6D4A7-71FD-DC43-9249-7A144415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C2E35B-F62B-AA45-8F62-EE86123D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9E1850-25D6-E043-BA3E-6E79259A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76E80-F1B3-7140-917B-BDDEC63E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7A7F59-462D-1146-9A9A-4DE75794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1D5BF5-0C59-684A-8F58-2A1D0BA9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71B8F6-208D-F64E-BE4D-3D969C6E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60488D-07BD-5447-944B-9C657C9E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26990-578C-3A43-8184-26A9E607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E7E91-F247-F140-92A9-15DAC847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4D5989-4F48-2849-AF45-C490CF8AB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1346B-1440-D449-A054-4C33ECBF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DA5C40-77FA-BA4C-956D-3759030B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CB73AF-2223-2348-BD29-6174906A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BF148B-0CA4-CA46-80A2-94EAC9D5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1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6608A-48CA-114E-93B2-EBE4A1AE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4A9FC1-6736-E241-B7C6-6B2CB3E32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484C78-E0A2-2843-9811-5D3AF284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A4AD09-429D-7248-9E10-7CD84727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2CBA64-A69A-7349-ADAD-0BA5633F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6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4054B90-B3D6-D841-A2A4-C0CAEF4DD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6AF035E-8F1D-414B-8791-AF331D02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42ECB5-0E79-8E42-9A90-57A3F67E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553E24-96BE-984A-8769-669D807E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25F050-BD54-9549-8E49-F5927A8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7538"/>
            <a:ext cx="10972800" cy="525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1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6051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6051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956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luencer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6011" y="381000"/>
            <a:ext cx="111756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15934" y="990600"/>
            <a:ext cx="4495800" cy="381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DDF62-B9B8-7549-A83E-949AD4F7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D77245-4802-644F-B872-D95BB0724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2D7AA-7ACD-5945-B5EB-6714A038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2CEE0F-E130-A242-9E4D-B95FBDB2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C60D63-08B7-BD45-B1FE-B9745077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CC3E3-160B-E54B-903A-A83BE5A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6C313C-3735-8040-BD44-29E5FE33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058EF-2CDE-694D-A313-D7ED6AF1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66E9E-B77E-5A43-8E17-F425C3CF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691199-9029-1B44-928E-FBF31660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2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E4C54-60AB-4242-84EF-A81CEF3E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D88A2A-3703-BE4A-8325-BF531BBE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8FD498-CA3F-BD47-9BAA-AFDFA4A5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3D27DB-4B46-4946-BD4A-02DEA291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FE353-4854-654F-A9FA-AC70DE1E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0747F-FF44-EF4D-B2FA-775E399F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70BE61-6AFF-384D-8AE6-C3E41C2A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9B4661-C884-E946-AB62-B82497D4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E69EA6-5757-4543-9013-C66809A8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839D4B-23AF-E842-9BB7-07238CFC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EB1D47-9A36-674E-8268-E8BB0768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8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BEEDA6-5AB6-0D41-A1E8-9F09D18F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69CDC5-90B8-EF41-B37C-A2C1FDFA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97C3C3-FAFD-B64F-9BAE-0CB019C1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DBECD5-945A-E542-ACE0-397543931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8C0AD4E-9326-EF46-8A0A-88BC7368E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895EA11-92AA-5144-AE4B-506C81F7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11F4AF8-FB37-4142-BC58-9A800333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EDBAB1C-3B8B-7D4B-831B-8BDA273C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109F73-177A-D14F-A990-1AF5793E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06B26C-61EC-314A-8127-CA5B76E1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189458-1A4A-384D-A734-2D33B68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B0977C-9821-1B42-90DD-D5340B1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381000"/>
            <a:ext cx="121919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489807" y="6241628"/>
            <a:ext cx="48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7D10B99-50A5-42FC-B027-72C59AB43D26}" type="slidenum">
              <a:rPr lang="en-US" sz="1400" smtClean="0">
                <a:solidFill>
                  <a:srgbClr val="018CCF"/>
                </a:solidFill>
                <a:latin typeface="+mj-lt"/>
              </a:rPr>
              <a:pPr algn="ctr"/>
              <a:t>‹#›</a:t>
            </a:fld>
            <a:endParaRPr lang="en-US" sz="1400" dirty="0">
              <a:solidFill>
                <a:srgbClr val="018CCF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1" y="6241628"/>
            <a:ext cx="1658856" cy="4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marR="0" indent="0" algn="ctr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bg1">
              <a:lumMod val="75000"/>
            </a:schemeClr>
          </a:solidFill>
          <a:latin typeface="Bebas Neue" panose="020B0606020202050201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76011" y="381000"/>
            <a:ext cx="111756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0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rgbClr val="018CCF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0" marR="0" indent="0" algn="ctr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bg1">
              <a:lumMod val="75000"/>
            </a:schemeClr>
          </a:solidFill>
          <a:latin typeface="Bebas Neue" panose="020B0606020202050201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5B5482-83EF-4F48-BE25-D70A775D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9AB71E-21F2-9944-B8FF-D90B739B5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89520D-E498-BF41-9162-EA7213055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25FB-9465-9545-9489-CC2F06605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5412DC-52EC-1149-8189-FEF3BD2F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4A8ABC-6357-B84B-A600-E41DF47F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F363-E864-4444-A64F-6D0B956E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hancock.ucf.edu/Downloads/humanfactors_2/Stress%20and%20Performance%20Lecture/Hancock%20HF%20II%20Stress%20Talk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wf.edu/skass/documents/Milpsy_situationawareness_000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AutoShape 30"/>
          <p:cNvSpPr>
            <a:spLocks/>
          </p:cNvSpPr>
          <p:nvPr/>
        </p:nvSpPr>
        <p:spPr bwMode="auto">
          <a:xfrm>
            <a:off x="0" y="0"/>
            <a:ext cx="12206689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endParaRPr lang="es-ES">
              <a:solidFill>
                <a:prstClr val="white"/>
              </a:solidFill>
              <a:latin typeface="Roboto Light"/>
              <a:cs typeface="Lato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764" y="3318570"/>
            <a:ext cx="11177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Engineering Cyber Resiliency</a:t>
            </a:r>
          </a:p>
          <a:p>
            <a:pPr algn="ctr" defTabSz="457200"/>
            <a:endParaRPr lang="en-US" sz="3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457200"/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Mike Legatt, Ph.D., CPT</a:t>
            </a:r>
          </a:p>
          <a:p>
            <a:pPr algn="ctr" defTabSz="457200"/>
            <a:endParaRPr lang="en-US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Austin Electricity Conference</a:t>
            </a:r>
          </a:p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April 13,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09" y="321539"/>
            <a:ext cx="4034869" cy="23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gradFill rotWithShape="0">
            <a:gsLst>
              <a:gs pos="0">
                <a:srgbClr val="FFCC8F"/>
              </a:gs>
              <a:gs pos="100000">
                <a:srgbClr val="FFE5C7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266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35" y="642938"/>
            <a:ext cx="6616511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761878" y="589359"/>
            <a:ext cx="6696149" cy="0"/>
          </a:xfrm>
          <a:prstGeom prst="line">
            <a:avLst/>
          </a:prstGeom>
          <a:noFill/>
          <a:ln w="38100">
            <a:solidFill>
              <a:srgbClr val="AE48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 dirty="0">
              <a:solidFill>
                <a:prstClr val="black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rot="10800000" flipH="1">
            <a:off x="10252769" y="597173"/>
            <a:ext cx="232172" cy="1116"/>
          </a:xfrm>
          <a:prstGeom prst="line">
            <a:avLst/>
          </a:prstGeom>
          <a:noFill/>
          <a:ln w="38100">
            <a:solidFill>
              <a:srgbClr val="AE48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 dirty="0">
              <a:solidFill>
                <a:prstClr val="black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3" y="18752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 rot="10800000" flipH="1">
            <a:off x="1756172" y="589359"/>
            <a:ext cx="232172" cy="0"/>
          </a:xfrm>
          <a:prstGeom prst="line">
            <a:avLst/>
          </a:prstGeom>
          <a:noFill/>
          <a:ln w="38100">
            <a:solidFill>
              <a:srgbClr val="AE48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 dirty="0">
              <a:solidFill>
                <a:prstClr val="black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2" y="19645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1756172" y="4240895"/>
            <a:ext cx="8728769" cy="139303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094" dirty="0">
                <a:latin typeface="Bookman Old Style"/>
                <a:cs typeface="Bookman Old Style"/>
              </a:rPr>
              <a:t>Cyber-Security Thoughts </a:t>
            </a:r>
            <a:br>
              <a:rPr lang="en-US" sz="3094" dirty="0">
                <a:latin typeface="Bookman Old Style"/>
                <a:cs typeface="Bookman Old Style"/>
              </a:rPr>
            </a:br>
            <a:r>
              <a:rPr lang="en-US" sz="3094" dirty="0">
                <a:latin typeface="Bookman Old Style"/>
                <a:cs typeface="Bookman Old Style"/>
              </a:rPr>
              <a:t>for </a:t>
            </a:r>
            <a:br>
              <a:rPr lang="en-US" sz="3094" dirty="0">
                <a:latin typeface="Bookman Old Style"/>
                <a:cs typeface="Bookman Old Style"/>
              </a:rPr>
            </a:br>
            <a:r>
              <a:rPr lang="en-US" sz="3094" dirty="0">
                <a:latin typeface="Bookman Old Style"/>
                <a:cs typeface="Bookman Old Style"/>
              </a:rPr>
              <a:t>Austin Energy Conference</a:t>
            </a:r>
            <a:br>
              <a:rPr lang="en-US" sz="3094" dirty="0">
                <a:latin typeface="Bookman Old Style"/>
                <a:cs typeface="Bookman Old Style"/>
              </a:rPr>
            </a:b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/>
                <a:cs typeface="Bookman Old Style"/>
              </a:rPr>
              <a:t>(A funny thing happened on the way to utopia)</a:t>
            </a:r>
            <a:b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/>
                <a:cs typeface="Bookman Old Style"/>
              </a:rPr>
            </a:b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/>
                <a:cs typeface="Bookman Old Style"/>
              </a:rPr>
              <a:t/>
            </a:r>
            <a:b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/>
                <a:cs typeface="Bookman Old Style"/>
              </a:rPr>
            </a:br>
            <a:r>
              <a:rPr lang="en-US" sz="1969" dirty="0">
                <a:latin typeface="Bookman Old Style"/>
                <a:cs typeface="Bookman Old Style"/>
              </a:rPr>
              <a:t>April 13,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5661187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latin typeface="Century Schoolbook"/>
                <a:cs typeface="Century Schoolbook"/>
              </a:rPr>
              <a:t>Alex Athey, PhD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Century Schoolbook"/>
                <a:cs typeface="Century Schoolbook"/>
              </a:rPr>
              <a:t>Emerging Security and Technology Group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Century Schoolbook"/>
                <a:cs typeface="Century Schoolbook"/>
              </a:rPr>
              <a:t>Applied Research Laboratories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Century Schoolbook"/>
                <a:cs typeface="Century Schoolbook"/>
              </a:rPr>
              <a:t>The University of Texas at Austin</a:t>
            </a:r>
          </a:p>
          <a:p>
            <a:pPr algn="r"/>
            <a:r>
              <a:rPr lang="en-US" sz="1400" dirty="0" err="1">
                <a:solidFill>
                  <a:prstClr val="black"/>
                </a:solidFill>
                <a:latin typeface="Century Schoolbook"/>
                <a:cs typeface="Century Schoolbook"/>
              </a:rPr>
              <a:t>alex.athey@arlut.utexas.edu</a:t>
            </a:r>
            <a:r>
              <a:rPr lang="en-US" sz="1400" dirty="0">
                <a:solidFill>
                  <a:prstClr val="black"/>
                </a:solidFill>
                <a:latin typeface="Century Schoolbook"/>
                <a:cs typeface="Century Schoolbook"/>
              </a:rPr>
              <a:t> 512-835-3589</a:t>
            </a:r>
          </a:p>
        </p:txBody>
      </p:sp>
    </p:spTree>
    <p:extLst>
      <p:ext uri="{BB962C8B-B14F-4D97-AF65-F5344CB8AC3E}">
        <p14:creationId xmlns:p14="http://schemas.microsoft.com/office/powerpoint/2010/main" val="412467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11875" y="1765"/>
            <a:ext cx="12192000" cy="7059882"/>
          </a:xfrm>
          <a:prstGeom prst="rect">
            <a:avLst/>
          </a:prstGeom>
          <a:gradFill rotWithShape="0">
            <a:gsLst>
              <a:gs pos="0">
                <a:srgbClr val="FFCC8F"/>
              </a:gs>
              <a:gs pos="100000">
                <a:srgbClr val="FFE5C7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266">
              <a:solidFill>
                <a:prstClr val="black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xfrm>
            <a:off x="2291953" y="35719"/>
            <a:ext cx="9013356" cy="6072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800" b="0" cap="small" dirty="0">
                <a:latin typeface="Century Schoolbook" panose="02040604050505020304" pitchFamily="18" charset="0"/>
                <a:cs typeface="Bookman Old Style"/>
              </a:rPr>
              <a:t>Applied Research Laboratories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3059" y="524000"/>
            <a:ext cx="10247215" cy="33861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entury Schoolbook"/>
                <a:ea typeface="+mn-ea"/>
                <a:cs typeface="Century Schoolboo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entury"/>
                <a:ea typeface="+mn-ea"/>
                <a:cs typeface="Century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Founded after WW II in trusted relationship with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Expanded in size and scope over last 70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GPS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IT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EM Propagation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Remote Sensing: EM, Optical, High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Autonomous System / ROVs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Acoustics: Military </a:t>
            </a: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  <a:sym typeface="Wingdings"/>
              </a:rPr>
              <a:t> </a:t>
            </a:r>
            <a:r>
              <a:rPr lang="en-US" sz="1406" dirty="0">
                <a:solidFill>
                  <a:srgbClr val="000000"/>
                </a:solidFill>
                <a:latin typeface="Century Schoolbook"/>
                <a:ea typeface="ＭＳ Ｐゴシック" charset="0"/>
                <a:cs typeface="Century Schoolbook"/>
              </a:rPr>
              <a:t>Industrial/Medical</a:t>
            </a:r>
          </a:p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ヒラギノ角ゴ ProN W3"/>
              </a:rPr>
              <a:t>Technical Program Areas:  </a:t>
            </a:r>
            <a:r>
              <a:rPr lang="en-US" sz="1406" i="1" dirty="0">
                <a:solidFill>
                  <a:srgbClr val="000000"/>
                </a:solidFill>
                <a:ea typeface="ヒラギノ角ゴ ProN W3"/>
              </a:rPr>
              <a:t>Acoustics, Electromagnetics, Information Technology, System Engineering</a:t>
            </a:r>
            <a:endParaRPr lang="en-US" sz="1406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700 Staff</a:t>
            </a:r>
          </a:p>
          <a:p>
            <a:pPr marL="241032" lvl="1" indent="-241032" eaLnBrk="1" hangingPunct="1">
              <a:lnSpc>
                <a:spcPct val="90000"/>
              </a:lnSpc>
              <a:buFontTx/>
              <a:buNone/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		400 Research Staff Staff (20% PhD, 30% MS/MA, 50% BS/BA)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		75-150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4 Labs (ATL, ESL, SGL, SISL)</a:t>
            </a:r>
          </a:p>
          <a:p>
            <a:pPr eaLnBrk="1" hangingPunct="1">
              <a:lnSpc>
                <a:spcPct val="90000"/>
              </a:lnSpc>
            </a:pPr>
            <a:r>
              <a:rPr lang="en-US" sz="1406" dirty="0">
                <a:solidFill>
                  <a:srgbClr val="000000"/>
                </a:solidFill>
                <a:ea typeface="ＭＳ Ｐゴシック" charset="0"/>
              </a:rPr>
              <a:t>$120M Research Funding Level per Year (all soft money)</a:t>
            </a:r>
          </a:p>
          <a:p>
            <a:pPr eaLnBrk="1" hangingPunct="1">
              <a:lnSpc>
                <a:spcPct val="90000"/>
              </a:lnSpc>
            </a:pPr>
            <a:endParaRPr lang="en-US" sz="1266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66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66" dirty="0">
                <a:solidFill>
                  <a:srgbClr val="000000"/>
                </a:solidFill>
                <a:ea typeface="ＭＳ Ｐゴシック" charset="0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9950" y="863069"/>
            <a:ext cx="3555359" cy="1336560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wrap="square" lIns="91415" tIns="45708" rIns="91415" bIns="45708" rtlCol="0">
            <a:spAutoFit/>
          </a:bodyPr>
          <a:lstStyle/>
          <a:p>
            <a:pPr algn="just"/>
            <a:r>
              <a:rPr lang="en-US" sz="1617" i="1" dirty="0">
                <a:solidFill>
                  <a:prstClr val="black"/>
                </a:solidFill>
              </a:rPr>
              <a:t>ARL has a core mission to operate as bridge between basic research in academia and prototyping and applied engineering solutions for government and industry.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3CF19BD-FBB4-D64A-B7F2-853BCF929130}"/>
              </a:ext>
            </a:extLst>
          </p:cNvPr>
          <p:cNvGrpSpPr/>
          <p:nvPr/>
        </p:nvGrpSpPr>
        <p:grpSpPr>
          <a:xfrm>
            <a:off x="7519582" y="4173831"/>
            <a:ext cx="4648201" cy="2869298"/>
            <a:chOff x="5943600" y="3964781"/>
            <a:chExt cx="4648201" cy="2869298"/>
          </a:xfrm>
        </p:grpSpPr>
        <p:pic>
          <p:nvPicPr>
            <p:cNvPr id="18" name="Picture 11" descr="LTTS Narro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1" y="3964781"/>
              <a:ext cx="4648200" cy="2869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6292216" y="3982538"/>
              <a:ext cx="3950970" cy="214313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5" tIns="45708" rIns="91415" bIns="4570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doni SvtyTwo SC ITC TT-Book"/>
                  <a:ea typeface="+mj-ea"/>
                  <a:cs typeface="Bodoni SvtyTwo SC ITC TT-Book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defRPr>
              </a:lvl9pPr>
            </a:lstStyle>
            <a:p>
              <a:pPr>
                <a:defRPr/>
              </a:pPr>
              <a:r>
                <a:rPr lang="en-US" sz="984" dirty="0">
                  <a:solidFill>
                    <a:srgbClr val="FFFFFF"/>
                  </a:solidFill>
                  <a:latin typeface="Bodoni SvtyTwo ITC TT" charset="0"/>
                  <a:ea typeface="ＭＳ Ｐゴシック" charset="0"/>
                  <a:cs typeface="ＭＳ Ｐゴシック" charset="0"/>
                </a:rPr>
                <a:t>LAKE TRAVIS TEST STATION</a:t>
              </a:r>
            </a:p>
          </p:txBody>
        </p:sp>
        <p:pic>
          <p:nvPicPr>
            <p:cNvPr id="20" name="Picture 8" descr="LTTS_Panoram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1" y="5577083"/>
              <a:ext cx="4648200" cy="125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13"/>
            <p:cNvCxnSpPr>
              <a:cxnSpLocks noChangeShapeType="1"/>
            </p:cNvCxnSpPr>
            <p:nvPr/>
          </p:nvCxnSpPr>
          <p:spPr bwMode="auto">
            <a:xfrm rot="10800000" flipV="1">
              <a:off x="5943600" y="4994862"/>
              <a:ext cx="910273" cy="582220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Connector 14"/>
            <p:cNvCxnSpPr>
              <a:cxnSpLocks noChangeShapeType="1"/>
            </p:cNvCxnSpPr>
            <p:nvPr/>
          </p:nvCxnSpPr>
          <p:spPr bwMode="auto">
            <a:xfrm>
              <a:off x="6963622" y="4967997"/>
              <a:ext cx="3628178" cy="609091"/>
            </a:xfrm>
            <a:prstGeom prst="line">
              <a:avLst/>
            </a:prstGeom>
            <a:noFill/>
            <a:ln w="952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TextBox 36"/>
            <p:cNvSpPr txBox="1">
              <a:spLocks noChangeArrowheads="1"/>
            </p:cNvSpPr>
            <p:nvPr/>
          </p:nvSpPr>
          <p:spPr bwMode="auto">
            <a:xfrm rot="16200000">
              <a:off x="6617715" y="4612002"/>
              <a:ext cx="718752" cy="24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5" tIns="45708" rIns="91415" bIns="4570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84" dirty="0">
                  <a:solidFill>
                    <a:srgbClr val="FFFFFF"/>
                  </a:solidFill>
                  <a:latin typeface="Arial Narrow" charset="0"/>
                  <a:cs typeface="Arial Narrow" charset="0"/>
                </a:rPr>
                <a:t>500 M</a:t>
              </a:r>
              <a:endParaRPr lang="en-US" sz="773" dirty="0">
                <a:solidFill>
                  <a:srgbClr val="FFFFFF"/>
                </a:solidFill>
                <a:latin typeface="Arial Narrow" charset="0"/>
                <a:cs typeface="Arial Narrow" charset="0"/>
              </a:endParaRPr>
            </a:p>
          </p:txBody>
        </p:sp>
        <p:sp>
          <p:nvSpPr>
            <p:cNvPr id="26" name="TextBox 36"/>
            <p:cNvSpPr txBox="1">
              <a:spLocks noChangeArrowheads="1"/>
            </p:cNvSpPr>
            <p:nvPr/>
          </p:nvSpPr>
          <p:spPr bwMode="auto">
            <a:xfrm rot="20990761">
              <a:off x="8174284" y="4635537"/>
              <a:ext cx="718752" cy="24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5" tIns="45708" rIns="91415" bIns="4570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84" dirty="0">
                  <a:solidFill>
                    <a:srgbClr val="FFFFFF"/>
                  </a:solidFill>
                  <a:latin typeface="Arial Narrow" charset="0"/>
                  <a:cs typeface="Arial Narrow" charset="0"/>
                </a:rPr>
                <a:t>2500 M</a:t>
              </a:r>
              <a:endParaRPr lang="en-US" sz="773" dirty="0">
                <a:solidFill>
                  <a:srgbClr val="FFFFFF"/>
                </a:solidFill>
                <a:latin typeface="Arial Narrow" charset="0"/>
                <a:cs typeface="Arial Narrow" charset="0"/>
              </a:endParaRPr>
            </a:p>
          </p:txBody>
        </p:sp>
      </p:grpSp>
      <p:cxnSp>
        <p:nvCxnSpPr>
          <p:cNvPr id="27" name="Straight Connector 14"/>
          <p:cNvCxnSpPr>
            <a:cxnSpLocks noChangeShapeType="1"/>
          </p:cNvCxnSpPr>
          <p:nvPr/>
        </p:nvCxnSpPr>
        <p:spPr bwMode="auto">
          <a:xfrm>
            <a:off x="7513758" y="5784195"/>
            <a:ext cx="4648200" cy="0"/>
          </a:xfrm>
          <a:prstGeom prst="line">
            <a:avLst/>
          </a:prstGeom>
          <a:noFill/>
          <a:ln w="1905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Connector 29"/>
          <p:cNvCxnSpPr>
            <a:cxnSpLocks noChangeShapeType="1"/>
          </p:cNvCxnSpPr>
          <p:nvPr/>
        </p:nvCxnSpPr>
        <p:spPr bwMode="auto">
          <a:xfrm rot="10800000" flipV="1">
            <a:off x="8484267" y="4656924"/>
            <a:ext cx="3060065" cy="50160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Connector 24"/>
          <p:cNvCxnSpPr>
            <a:cxnSpLocks noChangeShapeType="1"/>
          </p:cNvCxnSpPr>
          <p:nvPr/>
        </p:nvCxnSpPr>
        <p:spPr bwMode="auto">
          <a:xfrm rot="5400000">
            <a:off x="8245342" y="4911546"/>
            <a:ext cx="465029" cy="80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1" name="Picture 6" descr="Screen Shot 2016-04-05 at 10.39.28 AM.png">
            <a:extLst>
              <a:ext uri="{FF2B5EF4-FFF2-40B4-BE49-F238E27FC236}">
                <a16:creationId xmlns="" xmlns:a16="http://schemas.microsoft.com/office/drawing/2014/main" id="{FADE273B-F32E-E64D-8997-B52D1E7803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/>
          <a:stretch/>
        </p:blipFill>
        <p:spPr bwMode="auto">
          <a:xfrm>
            <a:off x="4791875" y="5637568"/>
            <a:ext cx="2653200" cy="14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8">
            <a:extLst>
              <a:ext uri="{FF2B5EF4-FFF2-40B4-BE49-F238E27FC236}">
                <a16:creationId xmlns="" xmlns:a16="http://schemas.microsoft.com/office/drawing/2014/main" id="{4C70A7A6-95C6-A541-906D-F9722F23C4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 bwMode="auto">
          <a:xfrm>
            <a:off x="4777787" y="4167711"/>
            <a:ext cx="2653200" cy="14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finalcontour.png">
            <a:extLst>
              <a:ext uri="{FF2B5EF4-FFF2-40B4-BE49-F238E27FC236}">
                <a16:creationId xmlns="" xmlns:a16="http://schemas.microsoft.com/office/drawing/2014/main" id="{FC3D81D9-8C15-9D42-8785-494E7BF6DD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t="12638" r="21640" b="14164"/>
          <a:stretch/>
        </p:blipFill>
        <p:spPr>
          <a:xfrm>
            <a:off x="1018859" y="4141359"/>
            <a:ext cx="1199316" cy="1138526"/>
          </a:xfrm>
          <a:prstGeom prst="rect">
            <a:avLst/>
          </a:prstGeom>
        </p:spPr>
      </p:pic>
      <p:pic>
        <p:nvPicPr>
          <p:cNvPr id="29" name="Picture 1" descr="dan on ship.JPG">
            <a:extLst>
              <a:ext uri="{FF2B5EF4-FFF2-40B4-BE49-F238E27FC236}">
                <a16:creationId xmlns="" xmlns:a16="http://schemas.microsoft.com/office/drawing/2014/main" id="{C2B2BFCF-C728-CC44-9D9B-636DB63DAB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 t="16858" r="10783"/>
          <a:stretch/>
        </p:blipFill>
        <p:spPr bwMode="auto">
          <a:xfrm>
            <a:off x="25149" y="4149056"/>
            <a:ext cx="1045845" cy="11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owntown_ter_veg_build_sat_stack copy">
            <a:extLst>
              <a:ext uri="{FF2B5EF4-FFF2-40B4-BE49-F238E27FC236}">
                <a16:creationId xmlns="" xmlns:a16="http://schemas.microsoft.com/office/drawing/2014/main" id="{19A8F999-AE1E-E84C-9C59-01F4DEF8F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03"/>
          <a:stretch/>
        </p:blipFill>
        <p:spPr bwMode="auto">
          <a:xfrm>
            <a:off x="2184203" y="4149056"/>
            <a:ext cx="2544814" cy="2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486B0582-52D9-DD4C-9EE9-5BE4A249B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4" r="13628" b="5353"/>
          <a:stretch/>
        </p:blipFill>
        <p:spPr bwMode="auto">
          <a:xfrm>
            <a:off x="28446" y="5186659"/>
            <a:ext cx="2138823" cy="1843404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4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C2628-37F1-A348-BDCF-7DEBCBDA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3" y="402114"/>
            <a:ext cx="58703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Cyber-Security;</a:t>
            </a:r>
            <a:br>
              <a:rPr lang="en-US" dirty="0"/>
            </a:br>
            <a:r>
              <a:rPr lang="en-US" dirty="0"/>
              <a:t>How Did We Get Here?</a:t>
            </a:r>
            <a:br>
              <a:rPr lang="en-US" dirty="0"/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“Internet, you used to be so cool”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31E41DB-8D7E-2048-A558-7C1D3D1B8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957" y="2139041"/>
            <a:ext cx="3429000" cy="2197100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E75960-F84B-5940-A00C-1799BD7DA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7" y="4417786"/>
            <a:ext cx="3429000" cy="20716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9FF583B-7E53-8C43-BE5C-B3DEBB5E350E}"/>
              </a:ext>
            </a:extLst>
          </p:cNvPr>
          <p:cNvGrpSpPr/>
          <p:nvPr/>
        </p:nvGrpSpPr>
        <p:grpSpPr>
          <a:xfrm>
            <a:off x="5959927" y="2572686"/>
            <a:ext cx="6232071" cy="1894116"/>
            <a:chOff x="3543300" y="2139041"/>
            <a:chExt cx="8648700" cy="245099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B85ED6F-8FCF-2949-9AC9-4834871BB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" b="36821"/>
            <a:stretch/>
          </p:blipFill>
          <p:spPr>
            <a:xfrm>
              <a:off x="3543300" y="2139041"/>
              <a:ext cx="8648700" cy="22787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37F6D34-1F8F-2C45-8F10-DF08300B9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5121"/>
            <a:stretch/>
          </p:blipFill>
          <p:spPr>
            <a:xfrm>
              <a:off x="3543300" y="2610647"/>
              <a:ext cx="8648700" cy="197938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9D6EB97-D315-0A47-BD00-1534E1B493E5}"/>
              </a:ext>
            </a:extLst>
          </p:cNvPr>
          <p:cNvSpPr/>
          <p:nvPr/>
        </p:nvSpPr>
        <p:spPr>
          <a:xfrm>
            <a:off x="5701352" y="2572686"/>
            <a:ext cx="6335486" cy="1894116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E8820A-9B9F-A148-8075-255AC779E7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8"/>
          <a:stretch/>
        </p:blipFill>
        <p:spPr>
          <a:xfrm>
            <a:off x="5701352" y="4574187"/>
            <a:ext cx="6362782" cy="1990083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27063D06-FD75-0A40-B892-73E3F5E5563D}"/>
              </a:ext>
            </a:extLst>
          </p:cNvPr>
          <p:cNvSpPr/>
          <p:nvPr/>
        </p:nvSpPr>
        <p:spPr>
          <a:xfrm>
            <a:off x="4569481" y="4101964"/>
            <a:ext cx="777922" cy="63164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EC0616-2EBA-9A4B-A89E-F5C32151DE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957"/>
          <a:stretch/>
        </p:blipFill>
        <p:spPr>
          <a:xfrm>
            <a:off x="5701352" y="135149"/>
            <a:ext cx="6232073" cy="2255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7D69CD2-1022-2049-AD71-47D514BE282B}"/>
              </a:ext>
            </a:extLst>
          </p:cNvPr>
          <p:cNvSpPr txBox="1"/>
          <p:nvPr/>
        </p:nvSpPr>
        <p:spPr>
          <a:xfrm>
            <a:off x="1160585" y="6564270"/>
            <a:ext cx="202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circa 2013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091DB97-FD67-B049-BB5A-DF018E540C9E}"/>
              </a:ext>
            </a:extLst>
          </p:cNvPr>
          <p:cNvSpPr txBox="1"/>
          <p:nvPr/>
        </p:nvSpPr>
        <p:spPr>
          <a:xfrm>
            <a:off x="5959926" y="6564270"/>
            <a:ext cx="562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Within past month; Mar – Apr 2018</a:t>
            </a:r>
          </a:p>
        </p:txBody>
      </p:sp>
    </p:spTree>
    <p:extLst>
      <p:ext uri="{BB962C8B-B14F-4D97-AF65-F5344CB8AC3E}">
        <p14:creationId xmlns:p14="http://schemas.microsoft.com/office/powerpoint/2010/main" val="407945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E90B5-D172-0040-AC13-4ED90C24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62" y="175962"/>
            <a:ext cx="10515600" cy="1325563"/>
          </a:xfrm>
        </p:spPr>
        <p:txBody>
          <a:bodyPr/>
          <a:lstStyle/>
          <a:p>
            <a:r>
              <a:rPr lang="en-US" dirty="0"/>
              <a:t>“Laws” of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BE39E3-5A15-D141-B818-126FDD8D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" y="1501525"/>
            <a:ext cx="4925646" cy="36557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B89BF75-99E0-3C48-9B8D-7D2B942F3B46}"/>
              </a:ext>
            </a:extLst>
          </p:cNvPr>
          <p:cNvGrpSpPr/>
          <p:nvPr/>
        </p:nvGrpSpPr>
        <p:grpSpPr>
          <a:xfrm>
            <a:off x="5257799" y="1501525"/>
            <a:ext cx="6846275" cy="3655753"/>
            <a:chOff x="5310554" y="1835636"/>
            <a:chExt cx="6846275" cy="365575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4B1C1C1-B6F3-4C4B-A0F3-334CBE688F28}"/>
                </a:ext>
              </a:extLst>
            </p:cNvPr>
            <p:cNvSpPr/>
            <p:nvPr/>
          </p:nvSpPr>
          <p:spPr>
            <a:xfrm>
              <a:off x="5310554" y="1835636"/>
              <a:ext cx="6846275" cy="365575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9D80689-2DEE-F647-B991-AFEA5A92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1715" y="2239365"/>
              <a:ext cx="6617190" cy="302414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1026A2-CADA-BF42-A266-B9791430F115}"/>
                </a:ext>
              </a:extLst>
            </p:cNvPr>
            <p:cNvSpPr/>
            <p:nvPr/>
          </p:nvSpPr>
          <p:spPr>
            <a:xfrm>
              <a:off x="5435877" y="1835637"/>
              <a:ext cx="55879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6296F4"/>
                  </a:solidFill>
                </a:rPr>
                <a:t>Watts and </a:t>
              </a:r>
              <a:r>
                <a:rPr lang="en-US" sz="2400" b="1" dirty="0" err="1">
                  <a:solidFill>
                    <a:srgbClr val="6296F4"/>
                  </a:solidFill>
                </a:rPr>
                <a:t>Strogatz’s</a:t>
              </a:r>
              <a:r>
                <a:rPr lang="en-US" sz="2400" b="1" dirty="0">
                  <a:solidFill>
                    <a:srgbClr val="6296F4"/>
                  </a:solidFill>
                </a:rPr>
                <a:t> Small World Network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05EA84-BF8E-1645-81D1-8EA59AC6F875}"/>
              </a:ext>
            </a:extLst>
          </p:cNvPr>
          <p:cNvSpPr txBox="1"/>
          <p:nvPr/>
        </p:nvSpPr>
        <p:spPr>
          <a:xfrm>
            <a:off x="316523" y="5333128"/>
            <a:ext cx="4662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more things that are connected, the more valuable the network; Strong motivation to connect everything from electric utilities to internet devices to individuals through social media.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56DA7C-5FFC-2741-BBFB-B8B02E91EA44}"/>
              </a:ext>
            </a:extLst>
          </p:cNvPr>
          <p:cNvSpPr txBox="1"/>
          <p:nvPr/>
        </p:nvSpPr>
        <p:spPr>
          <a:xfrm>
            <a:off x="5257799" y="5333128"/>
            <a:ext cx="6758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Small World Networks are frequently observed in real world</a:t>
            </a:r>
          </a:p>
          <a:p>
            <a:r>
              <a:rPr lang="en-US" dirty="0">
                <a:solidFill>
                  <a:prstClr val="black"/>
                </a:solidFill>
              </a:rPr>
              <a:t>6-degrees of separation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(from Kevin Bacon) </a:t>
            </a:r>
          </a:p>
          <a:p>
            <a:r>
              <a:rPr lang="en-US" dirty="0">
                <a:solidFill>
                  <a:prstClr val="black"/>
                </a:solidFill>
              </a:rPr>
              <a:t>Network growth and self-organization occur with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preferential attachment, results in </a:t>
            </a:r>
            <a:r>
              <a:rPr lang="en-US" b="1" dirty="0">
                <a:solidFill>
                  <a:prstClr val="black"/>
                </a:solidFill>
              </a:rPr>
              <a:t>hubs</a:t>
            </a:r>
            <a:r>
              <a:rPr lang="en-US" dirty="0">
                <a:solidFill>
                  <a:prstClr val="black"/>
                </a:solidFill>
              </a:rPr>
              <a:t> and power-law distributions</a:t>
            </a:r>
          </a:p>
          <a:p>
            <a:r>
              <a:rPr lang="en-US" dirty="0">
                <a:solidFill>
                  <a:prstClr val="black"/>
                </a:solidFill>
              </a:rPr>
              <a:t>Hubs are uniquely valuable in network.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0D3AEAC-E66A-5443-A06C-58787B3A557A}"/>
              </a:ext>
            </a:extLst>
          </p:cNvPr>
          <p:cNvSpPr/>
          <p:nvPr/>
        </p:nvSpPr>
        <p:spPr>
          <a:xfrm>
            <a:off x="5398960" y="1905253"/>
            <a:ext cx="6617190" cy="30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2DA0DE2-897A-B145-A962-854CE5E1C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838" y="1935461"/>
            <a:ext cx="4137116" cy="29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2E172FF-3F47-A34B-9FF4-A863CCA645AF}"/>
              </a:ext>
            </a:extLst>
          </p:cNvPr>
          <p:cNvSpPr/>
          <p:nvPr/>
        </p:nvSpPr>
        <p:spPr>
          <a:xfrm>
            <a:off x="9731672" y="1441936"/>
            <a:ext cx="2287439" cy="4825515"/>
          </a:xfrm>
          <a:prstGeom prst="rect">
            <a:avLst/>
          </a:prstGeom>
          <a:gradFill>
            <a:gsLst>
              <a:gs pos="0">
                <a:schemeClr val="accent1">
                  <a:alpha val="42000"/>
                  <a:lumMod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EC491B-8932-9D44-8CC4-A82A11F9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8" y="189279"/>
            <a:ext cx="10515600" cy="1325563"/>
          </a:xfrm>
        </p:spPr>
        <p:txBody>
          <a:bodyPr/>
          <a:lstStyle/>
          <a:p>
            <a:r>
              <a:rPr lang="en-US" dirty="0"/>
              <a:t>Building The Glass 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A3648C5-E831-0940-9662-A4B0B9FE5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441937"/>
            <a:ext cx="7247693" cy="4994031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58830D-0AA7-4544-A0C4-2C57A80DE735}"/>
              </a:ext>
            </a:extLst>
          </p:cNvPr>
          <p:cNvSpPr txBox="1"/>
          <p:nvPr/>
        </p:nvSpPr>
        <p:spPr>
          <a:xfrm>
            <a:off x="812483" y="1868419"/>
            <a:ext cx="576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Estimate of OSes for Computer, Smart Phone, Tablets</a:t>
            </a:r>
          </a:p>
          <a:p>
            <a:r>
              <a:rPr lang="en-US" dirty="0">
                <a:solidFill>
                  <a:prstClr val="black"/>
                </a:solidFill>
              </a:rPr>
              <a:t>Total Devices estimates 18B (6-9B in IOT)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AAA7A296-22D0-1241-867E-A16E82041E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47692" y="1441937"/>
          <a:ext cx="2277308" cy="482551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38654">
                  <a:extLst>
                    <a:ext uri="{9D8B030D-6E8A-4147-A177-3AD203B41FA5}">
                      <a16:colId xmlns="" xmlns:a16="http://schemas.microsoft.com/office/drawing/2014/main" val="3135931701"/>
                    </a:ext>
                  </a:extLst>
                </a:gridCol>
                <a:gridCol w="1138654">
                  <a:extLst>
                    <a:ext uri="{9D8B030D-6E8A-4147-A177-3AD203B41FA5}">
                      <a16:colId xmlns="" xmlns:a16="http://schemas.microsoft.com/office/drawing/2014/main" val="2296165113"/>
                    </a:ext>
                  </a:extLst>
                </a:gridCol>
              </a:tblGrid>
              <a:tr h="59535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MLOC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9139406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925030423"/>
                  </a:ext>
                </a:extLst>
              </a:tr>
              <a:tr h="616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Windows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75540056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905517655"/>
                  </a:ext>
                </a:extLst>
              </a:tr>
              <a:tr h="616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  <a:r>
                        <a:rPr lang="en-US" baseline="0" dirty="0"/>
                        <a:t> Office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145333970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Firefox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078750543"/>
                  </a:ext>
                </a:extLst>
              </a:tr>
              <a:tr h="5953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MySQL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236892606"/>
                  </a:ext>
                </a:extLst>
              </a:tr>
              <a:tr h="616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Facebook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09962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DB4D0A-884D-0A4D-98B0-1FEE1A577FA5}"/>
              </a:ext>
            </a:extLst>
          </p:cNvPr>
          <p:cNvSpPr txBox="1"/>
          <p:nvPr/>
        </p:nvSpPr>
        <p:spPr>
          <a:xfrm>
            <a:off x="9904561" y="2297134"/>
            <a:ext cx="2114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Exceptional - Good Code has defect rate of 1-6 per 1000 LOC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1-5% of defects are vulnerabilities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--------------------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For every 10’s MLOC codebase there are </a:t>
            </a:r>
            <a:r>
              <a:rPr lang="en-US" b="1" dirty="0">
                <a:solidFill>
                  <a:prstClr val="black"/>
                </a:solidFill>
              </a:rPr>
              <a:t>several hundred to several thousand vulnerabilities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C55068-6955-DF4A-A623-0FE6F9C9DC78}"/>
              </a:ext>
            </a:extLst>
          </p:cNvPr>
          <p:cNvSpPr txBox="1"/>
          <p:nvPr/>
        </p:nvSpPr>
        <p:spPr>
          <a:xfrm>
            <a:off x="9731672" y="1441937"/>
            <a:ext cx="228743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Defects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Vulnerabilities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F3734A-DAE0-3B40-9D35-5F3C02F5EE7E}"/>
              </a:ext>
            </a:extLst>
          </p:cNvPr>
          <p:cNvSpPr txBox="1"/>
          <p:nvPr/>
        </p:nvSpPr>
        <p:spPr>
          <a:xfrm>
            <a:off x="451338" y="6435968"/>
            <a:ext cx="631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Gartner, International Data Corp, IHS </a:t>
            </a:r>
            <a:r>
              <a:rPr lang="en-US" sz="1400" dirty="0" err="1">
                <a:solidFill>
                  <a:prstClr val="black"/>
                </a:solidFill>
              </a:rPr>
              <a:t>Markit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StatCounter</a:t>
            </a:r>
            <a:r>
              <a:rPr lang="en-US" sz="1400" dirty="0">
                <a:solidFill>
                  <a:prstClr val="black"/>
                </a:solidFill>
              </a:rPr>
              <a:t>, ITU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939C35-67BF-2B47-9AF7-88AF810C84ED}"/>
              </a:ext>
            </a:extLst>
          </p:cNvPr>
          <p:cNvSpPr txBox="1"/>
          <p:nvPr/>
        </p:nvSpPr>
        <p:spPr>
          <a:xfrm>
            <a:off x="7214089" y="6435967"/>
            <a:ext cx="231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Information is Beautiful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CD1A42-EBCC-574E-A967-9552015E06AC}"/>
              </a:ext>
            </a:extLst>
          </p:cNvPr>
          <p:cNvSpPr txBox="1"/>
          <p:nvPr/>
        </p:nvSpPr>
        <p:spPr>
          <a:xfrm>
            <a:off x="9731672" y="6445539"/>
            <a:ext cx="231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McConnell, CERT SEI</a:t>
            </a:r>
          </a:p>
        </p:txBody>
      </p:sp>
    </p:spTree>
    <p:extLst>
      <p:ext uri="{BB962C8B-B14F-4D97-AF65-F5344CB8AC3E}">
        <p14:creationId xmlns:p14="http://schemas.microsoft.com/office/powerpoint/2010/main" val="2339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0ED2E-5922-E545-A98B-0771B8D6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90" y="-59067"/>
            <a:ext cx="5238750" cy="1325563"/>
          </a:xfrm>
        </p:spPr>
        <p:txBody>
          <a:bodyPr/>
          <a:lstStyle/>
          <a:p>
            <a:pPr algn="ctr"/>
            <a:r>
              <a:rPr lang="en-US" dirty="0"/>
              <a:t>Fix the Codebase?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C02C7F9-AAA8-BE4A-B4BC-8173DBD3C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891" y="1079016"/>
            <a:ext cx="3962356" cy="214189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F7BE56-C0F3-8641-A893-F2A6164C5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7471"/>
            <a:ext cx="2990894" cy="2153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1D9D92-88C7-A54F-829C-95750F51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760" y="0"/>
            <a:ext cx="675084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4A03A4-702A-004F-ADC6-A58FBC9E2E4F}"/>
              </a:ext>
            </a:extLst>
          </p:cNvPr>
          <p:cNvSpPr txBox="1"/>
          <p:nvPr/>
        </p:nvSpPr>
        <p:spPr>
          <a:xfrm>
            <a:off x="46620" y="3417778"/>
            <a:ext cx="6075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Zero-Day, Thousands of Nights</a:t>
            </a:r>
          </a:p>
          <a:p>
            <a:r>
              <a:rPr lang="en-US" sz="2800" dirty="0">
                <a:solidFill>
                  <a:prstClr val="black"/>
                </a:solidFill>
              </a:rPr>
              <a:t>Rand Study</a:t>
            </a: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“Obtained” a zero-day database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Over 200 vulnerabilities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Maintained over 14 year period (2002-16)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Avg</a:t>
            </a:r>
            <a:r>
              <a:rPr lang="en-US" sz="2800" dirty="0">
                <a:solidFill>
                  <a:prstClr val="black"/>
                </a:solidFill>
              </a:rPr>
              <a:t> life expectancy 7 </a:t>
            </a:r>
            <a:r>
              <a:rPr lang="en-US" sz="2800" u="sng" dirty="0">
                <a:solidFill>
                  <a:prstClr val="black"/>
                </a:solidFill>
              </a:rPr>
              <a:t>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10% of vulnerabilities are immortal</a:t>
            </a:r>
          </a:p>
        </p:txBody>
      </p:sp>
    </p:spTree>
    <p:extLst>
      <p:ext uri="{BB962C8B-B14F-4D97-AF65-F5344CB8AC3E}">
        <p14:creationId xmlns:p14="http://schemas.microsoft.com/office/powerpoint/2010/main" val="8338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index.jpg">
            <a:extLst>
              <a:ext uri="{FF2B5EF4-FFF2-40B4-BE49-F238E27FC236}">
                <a16:creationId xmlns="" xmlns:a16="http://schemas.microsoft.com/office/drawing/2014/main" id="{2AC7F267-A05D-004B-BAB6-D9AEA268A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 b="22357"/>
          <a:stretch/>
        </p:blipFill>
        <p:spPr>
          <a:xfrm>
            <a:off x="8131320" y="1940233"/>
            <a:ext cx="3630494" cy="1143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2EE44D-127E-AE46-8CD6-A9CBF2DF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the Nation-State Cyber Actor</a:t>
            </a:r>
            <a:br>
              <a:rPr lang="en-US" dirty="0"/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(Invention of Stones for Previously Built Glass Houses)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78AB07-18AA-A449-8D13-2F11FD12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7" y="157996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B95685-F405-7448-803B-02586CED4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679032"/>
            <a:ext cx="6858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A33797-B25D-C54F-B24C-1CD01C2B8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283449"/>
            <a:ext cx="685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89547C-5C4E-1A4F-B2AF-590D8C06A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" y="2981326"/>
            <a:ext cx="685800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94EA881-3381-6B47-9B68-4A673DFC5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5046716"/>
            <a:ext cx="6858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1F5F67-70D8-EE4D-A33B-B3F63A63A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65" y="4353284"/>
            <a:ext cx="68580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9F5235-AFA8-6842-9C59-E9184A0696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50" y="5750372"/>
            <a:ext cx="685800" cy="6858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9B469ABA-701D-7D4C-9392-D90E735157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6269636"/>
          <a:ext cx="8127990" cy="520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5203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2007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2008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2009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2018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BF30B33E-7959-5444-B5AD-93E46AFF36A7}"/>
              </a:ext>
            </a:extLst>
          </p:cNvPr>
          <p:cNvCxnSpPr/>
          <p:nvPr/>
        </p:nvCxnSpPr>
        <p:spPr>
          <a:xfrm>
            <a:off x="838200" y="6757300"/>
            <a:ext cx="7717971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6B77FD9D-A16F-7A4D-8DBB-1A0CE0D5BF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693" y="1624640"/>
          <a:ext cx="8127990" cy="70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</a:tblGrid>
              <a:tr h="7029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Stuxnet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&lt;-numerous-&gt;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64064552-396E-FB41-BEE2-4A9F03ED95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693" y="2274856"/>
          <a:ext cx="8127990" cy="70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702985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Google</a:t>
                      </a:r>
                    </a:p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Yahoo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Belgacom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008B262D-EFCC-4F4B-886D-60BF8B19A9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693" y="2936685"/>
          <a:ext cx="8127990" cy="739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7390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Stuxnet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National Iranian</a:t>
                      </a:r>
                      <a:r>
                        <a:rPr lang="en-US" sz="1200" b="1" baseline="0" dirty="0">
                          <a:latin typeface="Adobe Garamond Pro" panose="02020502060506020403" pitchFamily="18" charset="77"/>
                        </a:rPr>
                        <a:t> Oil via Wiper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Kaspersky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613474D5-19A5-374C-99C0-9648D56F69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693" y="3670439"/>
          <a:ext cx="8127990" cy="70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702985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Google RSA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PLA 61398</a:t>
                      </a:r>
                    </a:p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APT1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OPM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22FB0DF2-5AA2-D047-BF14-06E115B549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2693" y="4364832"/>
          <a:ext cx="8127990" cy="70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7029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Estonia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US State </a:t>
                      </a:r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Dept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French Media</a:t>
                      </a:r>
                    </a:p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Ukraine</a:t>
                      </a:r>
                      <a:r>
                        <a:rPr lang="en-US" sz="1200" b="1" baseline="0" dirty="0">
                          <a:latin typeface="Adobe Garamond Pro" panose="02020502060506020403" pitchFamily="18" charset="77"/>
                        </a:rPr>
                        <a:t> Grid</a:t>
                      </a: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Brexit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DNC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3164F052-EEDD-3E4F-8351-28821711F3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2205" y="4935184"/>
          <a:ext cx="8127990" cy="776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77678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Banks &amp; Media in </a:t>
                      </a:r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S.Korea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Sony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SWIFT Banking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  <a:p>
                      <a:pPr algn="ctr"/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WannaCry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EED06989-2B13-9343-8500-36FF55D046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3181" y="5523561"/>
          <a:ext cx="8127990" cy="833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230">
                  <a:extLst>
                    <a:ext uri="{9D8B030D-6E8A-4147-A177-3AD203B41FA5}">
                      <a16:colId xmlns="" xmlns:a16="http://schemas.microsoft.com/office/drawing/2014/main" val="306415012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13507720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069680651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481585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54102248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38252051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19379183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73436599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346235354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643185655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345710757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192445506"/>
                    </a:ext>
                  </a:extLst>
                </a:gridCol>
                <a:gridCol w="625230">
                  <a:extLst>
                    <a:ext uri="{9D8B030D-6E8A-4147-A177-3AD203B41FA5}">
                      <a16:colId xmlns="" xmlns:a16="http://schemas.microsoft.com/office/drawing/2014/main" val="2445025240"/>
                    </a:ext>
                  </a:extLst>
                </a:gridCol>
              </a:tblGrid>
              <a:tr h="83309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US banks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Saudi Aramco via </a:t>
                      </a:r>
                      <a:r>
                        <a:rPr lang="en-US" sz="1200" b="1" dirty="0" err="1">
                          <a:latin typeface="Adobe Garamond Pro" panose="02020502060506020403" pitchFamily="18" charset="77"/>
                        </a:rPr>
                        <a:t>Shamoon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US Dam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Turkey</a:t>
                      </a:r>
                      <a:r>
                        <a:rPr lang="en-US" sz="1200" b="1" baseline="0" dirty="0">
                          <a:latin typeface="Adobe Garamond Pro" panose="02020502060506020403" pitchFamily="18" charset="77"/>
                        </a:rPr>
                        <a:t> Grid</a:t>
                      </a:r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dobe Garamond Pro" panose="02020502060506020403" pitchFamily="18" charset="77"/>
                        </a:rPr>
                        <a:t>UK Parliament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dobe Garamond Pro" panose="02020502060506020403" pitchFamily="18" charset="77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="" xmlns:a16="http://schemas.microsoft.com/office/drawing/2014/main" val="2262077085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C536E09-8AFC-8E40-ADEF-B304BC988B20}"/>
              </a:ext>
            </a:extLst>
          </p:cNvPr>
          <p:cNvSpPr txBox="1"/>
          <p:nvPr/>
        </p:nvSpPr>
        <p:spPr>
          <a:xfrm>
            <a:off x="8556171" y="6525728"/>
            <a:ext cx="4674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Wired, Wikipedia, </a:t>
            </a:r>
            <a:r>
              <a:rPr lang="en-US" sz="1400" dirty="0" err="1">
                <a:solidFill>
                  <a:prstClr val="black"/>
                </a:solidFill>
              </a:rPr>
              <a:t>NYTimes</a:t>
            </a:r>
            <a:r>
              <a:rPr lang="en-US" sz="1400" dirty="0">
                <a:solidFill>
                  <a:prstClr val="black"/>
                </a:solidFill>
              </a:rPr>
              <a:t>, Other Open Sources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5AAA670-5251-114C-B864-5368C5184D07}"/>
              </a:ext>
            </a:extLst>
          </p:cNvPr>
          <p:cNvGrpSpPr/>
          <p:nvPr/>
        </p:nvGrpSpPr>
        <p:grpSpPr>
          <a:xfrm>
            <a:off x="7767814" y="3149658"/>
            <a:ext cx="4541589" cy="3064032"/>
            <a:chOff x="7807568" y="2436763"/>
            <a:chExt cx="4541589" cy="3064032"/>
          </a:xfrm>
        </p:grpSpPr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DB0AE7A6-94F5-0E4E-ACCB-7CA635A7D649}"/>
                </a:ext>
              </a:extLst>
            </p:cNvPr>
            <p:cNvSpPr/>
            <p:nvPr/>
          </p:nvSpPr>
          <p:spPr>
            <a:xfrm>
              <a:off x="7807568" y="2436763"/>
              <a:ext cx="4384431" cy="3007285"/>
            </a:xfrm>
            <a:prstGeom prst="roundRect">
              <a:avLst/>
            </a:prstGeom>
            <a:solidFill>
              <a:schemeClr val="accent6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9E7EC63-A1D1-BD4D-BDFE-100CB7888D60}"/>
                </a:ext>
              </a:extLst>
            </p:cNvPr>
            <p:cNvCxnSpPr/>
            <p:nvPr/>
          </p:nvCxnSpPr>
          <p:spPr>
            <a:xfrm>
              <a:off x="8126730" y="3345049"/>
              <a:ext cx="13067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7CD3F22-5735-A84C-8710-1A188C7A23F2}"/>
                </a:ext>
              </a:extLst>
            </p:cNvPr>
            <p:cNvCxnSpPr/>
            <p:nvPr/>
          </p:nvCxnSpPr>
          <p:spPr>
            <a:xfrm>
              <a:off x="8888258" y="3732466"/>
              <a:ext cx="10279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DDD5F66-C110-894A-9F3C-8735318CF9C9}"/>
                </a:ext>
              </a:extLst>
            </p:cNvPr>
            <p:cNvCxnSpPr/>
            <p:nvPr/>
          </p:nvCxnSpPr>
          <p:spPr>
            <a:xfrm>
              <a:off x="9433463" y="4167608"/>
              <a:ext cx="224455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A0F6EEE0-A7AC-F744-9363-CC30D4545EAB}"/>
                </a:ext>
              </a:extLst>
            </p:cNvPr>
            <p:cNvCxnSpPr/>
            <p:nvPr/>
          </p:nvCxnSpPr>
          <p:spPr>
            <a:xfrm>
              <a:off x="10744200" y="4637017"/>
              <a:ext cx="14477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19FC05E-D106-AA48-BF5A-1A6363C9D4E7}"/>
                </a:ext>
              </a:extLst>
            </p:cNvPr>
            <p:cNvSpPr txBox="1"/>
            <p:nvPr/>
          </p:nvSpPr>
          <p:spPr>
            <a:xfrm>
              <a:off x="7996780" y="2983878"/>
              <a:ext cx="1553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Nation-State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BBF999D-7BC1-6049-936D-438ACFD17179}"/>
                </a:ext>
              </a:extLst>
            </p:cNvPr>
            <p:cNvSpPr txBox="1"/>
            <p:nvPr/>
          </p:nvSpPr>
          <p:spPr>
            <a:xfrm>
              <a:off x="8556171" y="3389536"/>
              <a:ext cx="1553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TCO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5D30C15-81B1-6944-B000-71217114428A}"/>
                </a:ext>
              </a:extLst>
            </p:cNvPr>
            <p:cNvSpPr txBox="1"/>
            <p:nvPr/>
          </p:nvSpPr>
          <p:spPr>
            <a:xfrm>
              <a:off x="9263802" y="3838369"/>
              <a:ext cx="2666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Transnational Terrorism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7EC0E3C-3A75-C244-AC79-A25FE7246D1B}"/>
                </a:ext>
              </a:extLst>
            </p:cNvPr>
            <p:cNvSpPr txBox="1"/>
            <p:nvPr/>
          </p:nvSpPr>
          <p:spPr>
            <a:xfrm>
              <a:off x="10480428" y="4267685"/>
              <a:ext cx="1868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Groups / Hackers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D0C98A3-C488-B24E-8E3E-06CF6F217B96}"/>
                </a:ext>
              </a:extLst>
            </p:cNvPr>
            <p:cNvSpPr txBox="1"/>
            <p:nvPr/>
          </p:nvSpPr>
          <p:spPr>
            <a:xfrm>
              <a:off x="8897926" y="2533592"/>
              <a:ext cx="228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Capabilities Waterfall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68EB2CE-2F11-364B-A420-407E8B4F63CB}"/>
                </a:ext>
              </a:extLst>
            </p:cNvPr>
            <p:cNvSpPr txBox="1"/>
            <p:nvPr/>
          </p:nvSpPr>
          <p:spPr>
            <a:xfrm>
              <a:off x="8412234" y="4854464"/>
              <a:ext cx="3254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</a:rPr>
                <a:t>Lines are blurring and Nation attacks pulling up lower tiers.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C2EC7-4FBC-E140-A030-961D3633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Attacks: Sophistication, Length, Frequency</a:t>
            </a:r>
          </a:p>
        </p:txBody>
      </p:sp>
      <p:pic>
        <p:nvPicPr>
          <p:cNvPr id="4" name="Picture 3" descr="Screen Shot 2017-02-09 at 12.03.59 PM.png">
            <a:extLst>
              <a:ext uri="{FF2B5EF4-FFF2-40B4-BE49-F238E27FC236}">
                <a16:creationId xmlns="" xmlns:a16="http://schemas.microsoft.com/office/drawing/2014/main" id="{C702C8ED-9E87-5446-9857-B8B25F13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9" b="13089"/>
          <a:stretch/>
        </p:blipFill>
        <p:spPr>
          <a:xfrm>
            <a:off x="2951315" y="2206487"/>
            <a:ext cx="5155965" cy="2621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19CF7-FB74-B940-85D8-799368BB45B4}"/>
              </a:ext>
            </a:extLst>
          </p:cNvPr>
          <p:cNvSpPr txBox="1"/>
          <p:nvPr/>
        </p:nvSpPr>
        <p:spPr>
          <a:xfrm>
            <a:off x="3240157" y="5071589"/>
            <a:ext cx="3946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Adobe Garamond Pro"/>
                <a:cs typeface="Adobe Garamond Pro"/>
              </a:rPr>
              <a:t>StuxNext</a:t>
            </a:r>
            <a:r>
              <a:rPr lang="en-US" sz="1600" dirty="0">
                <a:solidFill>
                  <a:prstClr val="black"/>
                </a:solidFill>
                <a:latin typeface="Adobe Garamond Pro"/>
                <a:cs typeface="Adobe Garamond Pro"/>
              </a:rPr>
              <a:t> (active 2005, discovered 2010)</a:t>
            </a:r>
          </a:p>
          <a:p>
            <a:r>
              <a:rPr lang="en-US" sz="1600" dirty="0" err="1">
                <a:solidFill>
                  <a:prstClr val="black"/>
                </a:solidFill>
                <a:latin typeface="Adobe Garamond Pro"/>
                <a:cs typeface="Adobe Garamond Pro"/>
              </a:rPr>
              <a:t>NetTraveler</a:t>
            </a:r>
            <a:r>
              <a:rPr lang="en-US" sz="1600" dirty="0">
                <a:solidFill>
                  <a:prstClr val="black"/>
                </a:solidFill>
                <a:latin typeface="Adobe Garamond Pro"/>
                <a:cs typeface="Adobe Garamond Pro"/>
              </a:rPr>
              <a:t> (active 2004, discovered 2013)</a:t>
            </a:r>
          </a:p>
          <a:p>
            <a:r>
              <a:rPr lang="en-US" sz="1600" dirty="0" err="1">
                <a:solidFill>
                  <a:prstClr val="black"/>
                </a:solidFill>
                <a:latin typeface="Adobe Garamond Pro"/>
                <a:cs typeface="Adobe Garamond Pro"/>
              </a:rPr>
              <a:t>Icefog</a:t>
            </a:r>
            <a:r>
              <a:rPr lang="en-US" sz="1600" dirty="0">
                <a:solidFill>
                  <a:prstClr val="black"/>
                </a:solidFill>
                <a:latin typeface="Adobe Garamond Pro"/>
                <a:cs typeface="Adobe Garamond Pro"/>
              </a:rPr>
              <a:t> (active 2010, discovered 2013)</a:t>
            </a:r>
          </a:p>
          <a:p>
            <a:r>
              <a:rPr lang="en-US" sz="1600" dirty="0">
                <a:solidFill>
                  <a:prstClr val="black"/>
                </a:solidFill>
                <a:latin typeface="Adobe Garamond Pro"/>
                <a:cs typeface="Adobe Garamond Pro"/>
              </a:rPr>
              <a:t>Energetic Bear (active 2010, discovered 2014)</a:t>
            </a:r>
          </a:p>
          <a:p>
            <a:r>
              <a:rPr lang="en-US" sz="1600" dirty="0">
                <a:solidFill>
                  <a:prstClr val="black"/>
                </a:solidFill>
                <a:latin typeface="Adobe Garamond Pro"/>
                <a:cs typeface="Adobe Garamond Pro"/>
              </a:rPr>
              <a:t>Fancy Bear (probing 2015, discovered 2016)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05181C-231A-C248-AC59-D0E64BE7837F}"/>
              </a:ext>
            </a:extLst>
          </p:cNvPr>
          <p:cNvSpPr/>
          <p:nvPr/>
        </p:nvSpPr>
        <p:spPr>
          <a:xfrm>
            <a:off x="3240157" y="1459855"/>
            <a:ext cx="4867123" cy="47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Length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06EF22-5FE4-EA4A-94F9-AD90B66D856A}"/>
              </a:ext>
            </a:extLst>
          </p:cNvPr>
          <p:cNvSpPr txBox="1"/>
          <p:nvPr/>
        </p:nvSpPr>
        <p:spPr>
          <a:xfrm>
            <a:off x="8616883" y="2271534"/>
            <a:ext cx="347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in 600 emails is malware</a:t>
            </a:r>
          </a:p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(Symantec)</a:t>
            </a:r>
          </a:p>
          <a:p>
            <a:r>
              <a:rPr lang="en-US" dirty="0">
                <a:solidFill>
                  <a:prstClr val="black"/>
                </a:solidFill>
              </a:rPr>
              <a:t>1 in 3000 emails is phishing</a:t>
            </a:r>
          </a:p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(Symantec)</a:t>
            </a:r>
          </a:p>
          <a:p>
            <a:r>
              <a:rPr lang="en-US" dirty="0">
                <a:solidFill>
                  <a:prstClr val="black"/>
                </a:solidFill>
              </a:rPr>
              <a:t>58 records are stolen per second</a:t>
            </a:r>
          </a:p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Gemalto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</a:p>
          <a:p>
            <a:r>
              <a:rPr lang="en-US">
                <a:solidFill>
                  <a:prstClr val="black"/>
                </a:solidFill>
              </a:rPr>
              <a:t>39 seconds </a:t>
            </a:r>
            <a:r>
              <a:rPr lang="en-US" dirty="0">
                <a:solidFill>
                  <a:prstClr val="black"/>
                </a:solidFill>
              </a:rPr>
              <a:t>between attacks</a:t>
            </a:r>
          </a:p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(U Maryland Study)</a:t>
            </a:r>
          </a:p>
          <a:p>
            <a:r>
              <a:rPr lang="en-US" dirty="0">
                <a:solidFill>
                  <a:prstClr val="black"/>
                </a:solidFill>
              </a:rPr>
              <a:t>1 in 3 American hacked in past year</a:t>
            </a:r>
          </a:p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(Zogby Analytics)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B2BE808-6AAE-384C-88B4-BA8A9CE56D9E}"/>
              </a:ext>
            </a:extLst>
          </p:cNvPr>
          <p:cNvSpPr/>
          <p:nvPr/>
        </p:nvSpPr>
        <p:spPr>
          <a:xfrm>
            <a:off x="7706140" y="1453676"/>
            <a:ext cx="4867123" cy="47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Frequency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392B79-843A-1140-8468-506971EC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2" y="1491906"/>
            <a:ext cx="3207027" cy="51673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b="1" u="sng" dirty="0"/>
              <a:t>Sophistication </a:t>
            </a:r>
            <a:endParaRPr lang="en-US" sz="3400" b="1" u="sng" dirty="0"/>
          </a:p>
          <a:p>
            <a:pPr marL="0" indent="0" algn="ctr">
              <a:buNone/>
            </a:pPr>
            <a:endParaRPr lang="en-US" sz="3400" b="1" u="sng" dirty="0"/>
          </a:p>
          <a:p>
            <a:pPr marL="0" indent="0">
              <a:buNone/>
            </a:pPr>
            <a:r>
              <a:rPr lang="en-US" dirty="0" err="1"/>
              <a:t>BlackEnergy</a:t>
            </a:r>
            <a:r>
              <a:rPr lang="en-US" dirty="0"/>
              <a:t> install was mini-OS</a:t>
            </a:r>
          </a:p>
          <a:p>
            <a:r>
              <a:rPr lang="en-US" dirty="0" err="1"/>
              <a:t>Filesearch</a:t>
            </a:r>
            <a:endParaRPr lang="en-US" dirty="0"/>
          </a:p>
          <a:p>
            <a:r>
              <a:rPr lang="en-US" dirty="0"/>
              <a:t>Remote desktop</a:t>
            </a:r>
          </a:p>
          <a:p>
            <a:r>
              <a:rPr lang="en-US" dirty="0"/>
              <a:t>Port Scan</a:t>
            </a:r>
          </a:p>
          <a:p>
            <a:r>
              <a:rPr lang="en-US" dirty="0"/>
              <a:t>USB Collection</a:t>
            </a:r>
          </a:p>
          <a:p>
            <a:r>
              <a:rPr lang="en-US" dirty="0"/>
              <a:t>BIOS Info</a:t>
            </a:r>
          </a:p>
          <a:p>
            <a:r>
              <a:rPr lang="en-US" dirty="0"/>
              <a:t>Screen shots</a:t>
            </a:r>
          </a:p>
          <a:p>
            <a:r>
              <a:rPr lang="en-US" dirty="0"/>
              <a:t>Password theft</a:t>
            </a:r>
          </a:p>
          <a:p>
            <a:r>
              <a:rPr lang="en-US" dirty="0"/>
              <a:t>Password hash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Backup channel</a:t>
            </a:r>
          </a:p>
          <a:p>
            <a:r>
              <a:rPr lang="en-US" dirty="0"/>
              <a:t>Proxy Server</a:t>
            </a:r>
          </a:p>
          <a:p>
            <a:r>
              <a:rPr lang="en-US" dirty="0"/>
              <a:t>Updater</a:t>
            </a:r>
          </a:p>
        </p:txBody>
      </p:sp>
    </p:spTree>
    <p:extLst>
      <p:ext uri="{BB962C8B-B14F-4D97-AF65-F5344CB8AC3E}">
        <p14:creationId xmlns:p14="http://schemas.microsoft.com/office/powerpoint/2010/main" val="119377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EA28A-A230-E14E-A1D9-7E06647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52" y="0"/>
            <a:ext cx="10515600" cy="1325563"/>
          </a:xfrm>
        </p:spPr>
        <p:txBody>
          <a:bodyPr/>
          <a:lstStyle/>
          <a:p>
            <a:r>
              <a:rPr lang="en-US" dirty="0"/>
              <a:t>Current Practices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293A053-FCAE-A544-9BD8-98765FBC6C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778565" y="1050372"/>
            <a:ext cx="10515600" cy="4351338"/>
          </a:xfrm>
          <a:prstGeom prst="rect">
            <a:avLst/>
          </a:prstGeom>
        </p:spPr>
        <p:txBody>
          <a:bodyPr vert="horz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857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6858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11430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6002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20574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marL="0" indent="0" algn="l" eaLnBrk="1" hangingPunct="1">
              <a:spcBef>
                <a:spcPct val="0"/>
              </a:spcBef>
              <a:buNone/>
              <a:defRPr/>
            </a:pPr>
            <a:r>
              <a:rPr lang="en-US" altLang="en-US" b="1" dirty="0">
                <a:latin typeface="Century Schoolbook"/>
                <a:ea typeface="MS PGothic" pitchFamily="34" charset="-128"/>
                <a:cs typeface="Century Schoolbook"/>
              </a:rPr>
              <a:t>Cyber-Physical Defense Today</a:t>
            </a: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Schoolbook"/>
                <a:ea typeface="MS PGothic" pitchFamily="34" charset="-128"/>
                <a:cs typeface="Century Schoolbook"/>
              </a:rPr>
              <a:t>Hundreds of “Top Ten” list of security practices / standards / best practices / roadmaps / case studies</a:t>
            </a: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Schoolbook"/>
                <a:ea typeface="MS PGothic" pitchFamily="34" charset="-128"/>
                <a:cs typeface="Century Schoolbook"/>
              </a:rPr>
              <a:t>Federal : NIST, ICS-CERT, PPD-21, DHS, DOE, NSA, National Labs, </a:t>
            </a:r>
          </a:p>
          <a:p>
            <a:pPr marL="400050" lvl="1" indent="-457200"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entury Schoolbook"/>
                <a:ea typeface="MS PGothic" pitchFamily="34" charset="-128"/>
                <a:cs typeface="Century Schoolbook"/>
              </a:rPr>
              <a:t>Industry: ISO, IEEE, SANS, Rand, Microsoft, McAfee, Kaspersky, Tofino, Juniper</a:t>
            </a: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Schoolbook"/>
                <a:ea typeface="MS PGothic" pitchFamily="34" charset="-128"/>
                <a:cs typeface="Century Schoolbook"/>
              </a:rPr>
              <a:t>Defense Pubs: DoD 8510.01, 8500.01, CJCSM 6510.01B, CNSSI 1253, Cybersecurity Discipline Implementation Plan, DSB studies, Unified Facilities Criteria 4-010-06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8DE5AB-9867-5D41-AD74-6F80560B55F7}"/>
              </a:ext>
            </a:extLst>
          </p:cNvPr>
          <p:cNvSpPr txBox="1">
            <a:spLocks noChangeArrowheads="1"/>
          </p:cNvSpPr>
          <p:nvPr/>
        </p:nvSpPr>
        <p:spPr>
          <a:xfrm>
            <a:off x="267252" y="4384776"/>
            <a:ext cx="6590748" cy="1845435"/>
          </a:xfrm>
          <a:prstGeom prst="rect">
            <a:avLst/>
          </a:prstGeom>
        </p:spPr>
        <p:txBody>
          <a:bodyPr vert="horz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857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6858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11430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6002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20574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marL="0" indent="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11099B"/>
                </a:solidFill>
                <a:latin typeface="Century Schoolbook"/>
                <a:ea typeface="MS PGothic" pitchFamily="34" charset="-128"/>
                <a:cs typeface="Century Schoolbook"/>
                <a:sym typeface="Wingdings"/>
              </a:rPr>
              <a:t>Security as Checklist (SAC)</a:t>
            </a:r>
            <a:endParaRPr lang="en-US" altLang="en-US" b="1" dirty="0">
              <a:solidFill>
                <a:srgbClr val="11099B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0" lvl="2" indent="0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Cybersecurity is $70B/</a:t>
            </a:r>
            <a:r>
              <a:rPr lang="en-US" altLang="en-US" dirty="0" err="1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yr</a:t>
            </a:r>
            <a:r>
              <a:rPr lang="en-US" altLang="en-US" dirty="0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 industry growing at least 15%/</a:t>
            </a:r>
            <a:r>
              <a:rPr lang="en-US" altLang="en-US" dirty="0" err="1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yr</a:t>
            </a:r>
            <a:r>
              <a:rPr lang="en-US" altLang="en-US" dirty="0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 and yet surveyed professionals feel the adversary is gaining on defenders and systems are not adequately protected.  Not for lack of “guidance” (see above).</a:t>
            </a: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48C7A3C-E6D3-114A-AC52-A58218E3A801}"/>
              </a:ext>
            </a:extLst>
          </p:cNvPr>
          <p:cNvGrpSpPr/>
          <p:nvPr/>
        </p:nvGrpSpPr>
        <p:grpSpPr>
          <a:xfrm>
            <a:off x="7096539" y="4134678"/>
            <a:ext cx="4949687" cy="2524538"/>
            <a:chOff x="5511800" y="6172200"/>
            <a:chExt cx="7315200" cy="2971800"/>
          </a:xfrm>
        </p:grpSpPr>
        <p:pic>
          <p:nvPicPr>
            <p:cNvPr id="9" name="Picture 8" descr="Screen Shot 2017-02-10 at 10.56.12 AM.png">
              <a:extLst>
                <a:ext uri="{FF2B5EF4-FFF2-40B4-BE49-F238E27FC236}">
                  <a16:creationId xmlns="" xmlns:a16="http://schemas.microsoft.com/office/drawing/2014/main" id="{FE3711F0-6564-0A4B-A61A-DC7ADC719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35"/>
            <a:stretch/>
          </p:blipFill>
          <p:spPr>
            <a:xfrm>
              <a:off x="5588000" y="6858000"/>
              <a:ext cx="7167538" cy="2082553"/>
            </a:xfrm>
            <a:prstGeom prst="rect">
              <a:avLst/>
            </a:prstGeom>
          </p:spPr>
        </p:pic>
        <p:pic>
          <p:nvPicPr>
            <p:cNvPr id="10" name="Picture 9" descr="Screen Shot 2017-02-10 at 11.18.25 AM.png">
              <a:extLst>
                <a:ext uri="{FF2B5EF4-FFF2-40B4-BE49-F238E27FC236}">
                  <a16:creationId xmlns="" xmlns:a16="http://schemas.microsoft.com/office/drawing/2014/main" id="{5EBECB0C-1BDB-7B42-910C-B3B9DD49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00" y="6248400"/>
              <a:ext cx="3441700" cy="647700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8362A9BE-2DB9-B445-8EB9-C64904C5B3C5}"/>
                </a:ext>
              </a:extLst>
            </p:cNvPr>
            <p:cNvSpPr/>
            <p:nvPr/>
          </p:nvSpPr>
          <p:spPr bwMode="auto">
            <a:xfrm>
              <a:off x="5511800" y="6172200"/>
              <a:ext cx="7315200" cy="2971800"/>
            </a:xfrm>
            <a:prstGeom prst="roundRect">
              <a:avLst/>
            </a:prstGeom>
            <a:solidFill>
              <a:schemeClr val="bg1">
                <a:lumMod val="65000"/>
                <a:alpha val="17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0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EA28A-A230-E14E-A1D9-7E06647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35973"/>
            <a:ext cx="10515600" cy="1325563"/>
          </a:xfrm>
        </p:spPr>
        <p:txBody>
          <a:bodyPr/>
          <a:lstStyle/>
          <a:p>
            <a:r>
              <a:rPr lang="en-US" dirty="0"/>
              <a:t>Practical Solutions for Today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43CBD2D-AC61-3A4E-A794-2163EF6437D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73668"/>
            <a:ext cx="11277600" cy="1143000"/>
          </a:xfrm>
          <a:prstGeom prst="rect">
            <a:avLst/>
          </a:prstGeom>
        </p:spPr>
        <p:txBody>
          <a:bodyPr vert="horz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85750" indent="-285750" algn="l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marL="228600" indent="-228600" algn="l" rtl="0" eaLnBrk="0" fontAlgn="base" hangingPunct="0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6858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11430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6002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2057400" indent="-228600" algn="l" rtl="0" fontAlgn="base">
              <a:spcBef>
                <a:spcPts val="5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marL="0" indent="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Australian Signal Directorate </a:t>
            </a:r>
            <a:r>
              <a:rPr lang="en-US" altLang="en-US" sz="2400" b="1" dirty="0">
                <a:solidFill>
                  <a:prstClr val="white">
                    <a:lumMod val="50000"/>
                  </a:prstClr>
                </a:solidFill>
                <a:latin typeface="Century Schoolbook"/>
                <a:ea typeface="MS PGothic" pitchFamily="34" charset="-128"/>
                <a:cs typeface="Century Schoolbook"/>
              </a:rPr>
              <a:t>(&amp; DHS ICS-CERT)</a:t>
            </a:r>
          </a:p>
          <a:p>
            <a:pPr marL="0" lvl="1" indent="0"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entury Schoolbook"/>
                <a:ea typeface="MS PGothic" pitchFamily="34" charset="-128"/>
                <a:cs typeface="Century Schoolbook"/>
              </a:rPr>
              <a:t>Examining the constant attacks to prioritize mitigations for effectiveness</a:t>
            </a:r>
          </a:p>
          <a:p>
            <a:pPr marL="0" indent="0" algn="l" eaLnBrk="1" hangingPunct="1">
              <a:spcBef>
                <a:spcPct val="0"/>
              </a:spcBef>
              <a:defRPr/>
            </a:pPr>
            <a:endParaRPr lang="en-US" altLang="en-US" sz="2400" dirty="0">
              <a:solidFill>
                <a:srgbClr val="000000"/>
              </a:solidFill>
              <a:latin typeface="Century Schoolbook"/>
              <a:ea typeface="MS PGothic" pitchFamily="34" charset="-128"/>
              <a:cs typeface="Century Schoolbook"/>
              <a:sym typeface="Gill Sans" charset="0"/>
            </a:endParaRPr>
          </a:p>
          <a:p>
            <a:pPr marL="342900" lvl="2" indent="-342900" eaLnBrk="1" hangingPunct="1">
              <a:spcBef>
                <a:spcPts val="0"/>
              </a:spcBef>
              <a:buFont typeface="Arial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0" lvl="2" indent="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0" lvl="1" indent="0" eaLnBrk="1" hangingPunct="1">
              <a:spcBef>
                <a:spcPct val="0"/>
              </a:spcBef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000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  <a:p>
            <a:pPr marL="457082" indent="-457082" algn="l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Century Schoolbook"/>
              <a:ea typeface="MS PGothic" pitchFamily="34" charset="-128"/>
              <a:cs typeface="Century Schoolbook"/>
            </a:endParaRPr>
          </a:p>
        </p:txBody>
      </p:sp>
      <p:pic>
        <p:nvPicPr>
          <p:cNvPr id="5" name="Picture 4" descr="Screen Shot 2017-02-14 at 11.18.22 AM.png">
            <a:extLst>
              <a:ext uri="{FF2B5EF4-FFF2-40B4-BE49-F238E27FC236}">
                <a16:creationId xmlns="" xmlns:a16="http://schemas.microsoft.com/office/drawing/2014/main" id="{158A6BA5-2A6D-1F48-ACCB-C850A8980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" y="1928192"/>
            <a:ext cx="11827565" cy="4254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9C6883-3713-B54D-B8BC-9554449A1201}"/>
              </a:ext>
            </a:extLst>
          </p:cNvPr>
          <p:cNvSpPr/>
          <p:nvPr/>
        </p:nvSpPr>
        <p:spPr>
          <a:xfrm>
            <a:off x="234462" y="6218184"/>
            <a:ext cx="11692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Century Schoolbook"/>
                <a:ea typeface="MS PGothic" pitchFamily="34" charset="-128"/>
                <a:cs typeface="Century Schoolbook"/>
                <a:sym typeface="Gill Sans" charset="0"/>
              </a:rPr>
              <a:t>Best in class discussions: Defense Science Board; Cyber Defense Management (2016)</a:t>
            </a:r>
          </a:p>
        </p:txBody>
      </p:sp>
    </p:spTree>
    <p:extLst>
      <p:ext uri="{BB962C8B-B14F-4D97-AF65-F5344CB8AC3E}">
        <p14:creationId xmlns:p14="http://schemas.microsoft.com/office/powerpoint/2010/main" val="380691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3663" y="179146"/>
            <a:ext cx="8458200" cy="4616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itchFamily="34" charset="0"/>
              </a:rPr>
              <a:t>Core Philosophy: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938" y="2651096"/>
            <a:ext cx="8519747" cy="1653395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  <a:latin typeface="Bebas Neue" panose="020B0606020202050201"/>
              </a:rPr>
              <a:t>“All organizations are perfectly aligned to get the results they get.”</a:t>
            </a:r>
          </a:p>
          <a:p>
            <a:pPr algn="r"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  <a:latin typeface="Bebas Neue" panose="020B0606020202050201"/>
              </a:rPr>
              <a:t>Arthur W. Jones</a:t>
            </a:r>
          </a:p>
          <a:p>
            <a:pPr algn="r">
              <a:spcAft>
                <a:spcPts val="1200"/>
              </a:spcAft>
            </a:pPr>
            <a:endParaRPr lang="en-US" sz="4000" dirty="0">
              <a:solidFill>
                <a:schemeClr val="tx1"/>
              </a:solidFill>
              <a:latin typeface="Bebas Neue" panose="020B0606020202050201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4844" y="6093686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Photo: J. Merlo, NERC</a:t>
            </a:r>
          </a:p>
        </p:txBody>
      </p:sp>
    </p:spTree>
    <p:extLst>
      <p:ext uri="{BB962C8B-B14F-4D97-AF65-F5344CB8AC3E}">
        <p14:creationId xmlns:p14="http://schemas.microsoft.com/office/powerpoint/2010/main" val="222194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EA28A-A230-E14E-A1D9-7E06647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154110"/>
            <a:ext cx="10515600" cy="1325563"/>
          </a:xfrm>
        </p:spPr>
        <p:txBody>
          <a:bodyPr/>
          <a:lstStyle/>
          <a:p>
            <a:r>
              <a:rPr lang="en-US" dirty="0"/>
              <a:t>Philosophical Solutions for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7E48E8-1754-AB46-A949-822B34D86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230923"/>
            <a:ext cx="1100210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Thriving entities in information era are decentralized; How to evolve / leverage for 20</a:t>
            </a:r>
            <a:r>
              <a:rPr lang="en-US" baseline="30000" dirty="0"/>
              <a:t>th</a:t>
            </a:r>
            <a:r>
              <a:rPr lang="en-US" dirty="0"/>
              <a:t> century centralized entities, such as Utilities</a:t>
            </a:r>
          </a:p>
          <a:p>
            <a:pPr lvl="1"/>
            <a:r>
              <a:rPr lang="en-US" dirty="0" err="1"/>
              <a:t>Microgrids</a:t>
            </a:r>
            <a:r>
              <a:rPr lang="en-US" dirty="0"/>
              <a:t> (at what scale? Individual, Block, Community, City)</a:t>
            </a:r>
          </a:p>
          <a:p>
            <a:pPr lvl="1"/>
            <a:r>
              <a:rPr lang="en-US" dirty="0"/>
              <a:t>Isolation Strategies (Texas?) vs Interconnects</a:t>
            </a:r>
          </a:p>
          <a:p>
            <a:pPr lvl="1"/>
            <a:r>
              <a:rPr lang="en-US" dirty="0"/>
              <a:t>De-risking “hub” structure of small world networks</a:t>
            </a:r>
          </a:p>
          <a:p>
            <a:r>
              <a:rPr lang="en-US" dirty="0"/>
              <a:t>Fully understand modern vulnerabilities  (DG, DR, EV). </a:t>
            </a:r>
          </a:p>
          <a:p>
            <a:pPr lvl="1"/>
            <a:r>
              <a:rPr lang="en-US" dirty="0"/>
              <a:t>Can one disgruntled  employee at NEST overload grid by overriding all DR at peak power draw on summer day?</a:t>
            </a:r>
          </a:p>
          <a:p>
            <a:r>
              <a:rPr lang="en-US" dirty="0"/>
              <a:t>Digitization, connection, system speed, functionally is a choice</a:t>
            </a:r>
          </a:p>
          <a:p>
            <a:pPr lvl="1"/>
            <a:r>
              <a:rPr lang="en-US" dirty="0"/>
              <a:t>Does everything need to be plugged in?</a:t>
            </a:r>
          </a:p>
          <a:p>
            <a:pPr lvl="2"/>
            <a:r>
              <a:rPr lang="en-US" dirty="0"/>
              <a:t>Just for Sensing?</a:t>
            </a:r>
          </a:p>
          <a:p>
            <a:pPr lvl="2"/>
            <a:r>
              <a:rPr lang="en-US" dirty="0"/>
              <a:t>Including Control?</a:t>
            </a:r>
          </a:p>
          <a:p>
            <a:r>
              <a:rPr lang="en-US" dirty="0"/>
              <a:t>Resiliency is rooted in dynamic ability to communicate and adapt</a:t>
            </a:r>
          </a:p>
          <a:p>
            <a:pPr lvl="1"/>
            <a:r>
              <a:rPr lang="en-US" dirty="0"/>
              <a:t>Human are extremely good at this! Make sure empowered when need arises.</a:t>
            </a:r>
          </a:p>
        </p:txBody>
      </p:sp>
    </p:spTree>
    <p:extLst>
      <p:ext uri="{BB962C8B-B14F-4D97-AF65-F5344CB8AC3E}">
        <p14:creationId xmlns:p14="http://schemas.microsoft.com/office/powerpoint/2010/main" val="240082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7EA7A-B389-44B7-9CB4-132831A3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Resiliency in a Cyber 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B7CE60E-179A-41DD-BA43-C121CB27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2509"/>
            <a:ext cx="10972800" cy="4920559"/>
          </a:xfrm>
        </p:spPr>
        <p:txBody>
          <a:bodyPr/>
          <a:lstStyle/>
          <a:p>
            <a:pPr lvl="1"/>
            <a:r>
              <a:rPr lang="en-US" dirty="0"/>
              <a:t>Resiliency – “The intrinsic ability of a system to adjust its functioning prior to, during, or following changes and disturbances, so that it can sustain required operations under both expected and unexpected outcomes” </a:t>
            </a:r>
          </a:p>
          <a:p>
            <a:pPr lvl="1"/>
            <a:r>
              <a:rPr lang="en-US" dirty="0"/>
              <a:t>Resiliency Engineering - primary source of resiliency from human, not technological components:</a:t>
            </a:r>
          </a:p>
          <a:p>
            <a:pPr lvl="2"/>
            <a:r>
              <a:rPr lang="en-US" dirty="0"/>
              <a:t>Real-time SOC/NOC operators</a:t>
            </a:r>
          </a:p>
          <a:p>
            <a:pPr lvl="2"/>
            <a:r>
              <a:rPr lang="en-US" dirty="0"/>
              <a:t>Developers within their organizations</a:t>
            </a:r>
          </a:p>
          <a:p>
            <a:pPr lvl="2"/>
            <a:r>
              <a:rPr lang="en-US" dirty="0"/>
              <a:t>Collaboration between organizations during planning and emergency situations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657EB1-96C3-41F1-B982-F62D14D7C0D6}"/>
              </a:ext>
            </a:extLst>
          </p:cNvPr>
          <p:cNvSpPr txBox="1"/>
          <p:nvPr/>
        </p:nvSpPr>
        <p:spPr>
          <a:xfrm>
            <a:off x="3175279" y="6183351"/>
            <a:ext cx="547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Hollnagel</a:t>
            </a:r>
            <a:r>
              <a:rPr lang="en-US" sz="1400" dirty="0"/>
              <a:t>, E., </a:t>
            </a:r>
            <a:r>
              <a:rPr lang="en-US" sz="1400" dirty="0" err="1"/>
              <a:t>Paries</a:t>
            </a:r>
            <a:r>
              <a:rPr lang="en-US" sz="1400" dirty="0"/>
              <a:t>, J., Woods, D.D., </a:t>
            </a:r>
            <a:r>
              <a:rPr lang="en-US" sz="1400" dirty="0" err="1"/>
              <a:t>Wreatha</a:t>
            </a:r>
            <a:r>
              <a:rPr lang="en-US" sz="1400" dirty="0"/>
              <a:t>, J. (Eds.).(2013). </a:t>
            </a:r>
          </a:p>
          <a:p>
            <a:r>
              <a:rPr lang="en-US" sz="1400" u="sng" dirty="0"/>
              <a:t>Resilience engineering in practice: a guidebook</a:t>
            </a:r>
            <a:r>
              <a:rPr lang="en-US" sz="1400" dirty="0"/>
              <a:t>. Ashgate Publishing, Ltd.</a:t>
            </a:r>
          </a:p>
        </p:txBody>
      </p:sp>
    </p:spTree>
    <p:extLst>
      <p:ext uri="{BB962C8B-B14F-4D97-AF65-F5344CB8AC3E}">
        <p14:creationId xmlns:p14="http://schemas.microsoft.com/office/powerpoint/2010/main" val="40144740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7EA7A-B389-44B7-9CB4-132831A3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Resiliency in a Cyber 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B7CE60E-179A-41DD-BA43-C121CB27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2509"/>
            <a:ext cx="10972800" cy="4920559"/>
          </a:xfrm>
        </p:spPr>
        <p:txBody>
          <a:bodyPr/>
          <a:lstStyle/>
          <a:p>
            <a:pPr lvl="1"/>
            <a:r>
              <a:rPr lang="en-US" dirty="0"/>
              <a:t>Therefore, to strengthen an organization’s resiliency, you need:</a:t>
            </a:r>
          </a:p>
          <a:p>
            <a:pPr lvl="2"/>
            <a:r>
              <a:rPr lang="en-US" dirty="0"/>
              <a:t>Measuring maturity and current state</a:t>
            </a:r>
          </a:p>
          <a:p>
            <a:pPr lvl="3"/>
            <a:r>
              <a:rPr lang="en-US" dirty="0"/>
              <a:t>E.g., C2M2/cyber, WHPM / human performance</a:t>
            </a:r>
          </a:p>
          <a:p>
            <a:pPr lvl="2"/>
            <a:r>
              <a:rPr lang="en-US" dirty="0"/>
              <a:t>Building the optimal environment for human resiliency</a:t>
            </a:r>
          </a:p>
          <a:p>
            <a:pPr lvl="3"/>
            <a:r>
              <a:rPr lang="en-US" dirty="0"/>
              <a:t>High Reliability Organizational Culture</a:t>
            </a:r>
          </a:p>
          <a:p>
            <a:pPr lvl="3"/>
            <a:r>
              <a:rPr lang="en-US" dirty="0"/>
              <a:t>Just Culture</a:t>
            </a:r>
          </a:p>
          <a:p>
            <a:pPr lvl="3"/>
            <a:r>
              <a:rPr lang="en-US" dirty="0"/>
              <a:t>“Team of Teams” approaches</a:t>
            </a:r>
          </a:p>
          <a:p>
            <a:pPr lvl="2"/>
            <a:r>
              <a:rPr lang="en-US" dirty="0"/>
              <a:t>Human-factors design and system design to optimize human performance</a:t>
            </a:r>
          </a:p>
          <a:p>
            <a:pPr lvl="2"/>
            <a:r>
              <a:rPr lang="en-US" dirty="0"/>
              <a:t>Building habits of resiliency</a:t>
            </a:r>
          </a:p>
          <a:p>
            <a:pPr lvl="3"/>
            <a:r>
              <a:rPr lang="en-US" dirty="0"/>
              <a:t>Different neocortical areas, level of effort, and speed for engaging in a strong habit than thinking through a process.</a:t>
            </a:r>
          </a:p>
          <a:p>
            <a:pPr lvl="2"/>
            <a:r>
              <a:rPr lang="en-US" dirty="0"/>
              <a:t>Recognition of the challenges to resiliency from human side</a:t>
            </a:r>
          </a:p>
          <a:p>
            <a:pPr lvl="3"/>
            <a:r>
              <a:rPr lang="en-US" dirty="0"/>
              <a:t>E.g., fatigue, information overload, “out of the loop”, loss of situational awareness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657EB1-96C3-41F1-B982-F62D14D7C0D6}"/>
              </a:ext>
            </a:extLst>
          </p:cNvPr>
          <p:cNvSpPr txBox="1"/>
          <p:nvPr/>
        </p:nvSpPr>
        <p:spPr>
          <a:xfrm>
            <a:off x="3175279" y="6183351"/>
            <a:ext cx="547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Hollnagel</a:t>
            </a:r>
            <a:r>
              <a:rPr lang="en-US" sz="1400" dirty="0"/>
              <a:t>, E., </a:t>
            </a:r>
            <a:r>
              <a:rPr lang="en-US" sz="1400" dirty="0" err="1"/>
              <a:t>Paries</a:t>
            </a:r>
            <a:r>
              <a:rPr lang="en-US" sz="1400" dirty="0"/>
              <a:t>, J., Woods, D.D., </a:t>
            </a:r>
            <a:r>
              <a:rPr lang="en-US" sz="1400" dirty="0" err="1"/>
              <a:t>Wreatha</a:t>
            </a:r>
            <a:r>
              <a:rPr lang="en-US" sz="1400" dirty="0"/>
              <a:t>, J. (Eds.).(2013). </a:t>
            </a:r>
          </a:p>
          <a:p>
            <a:r>
              <a:rPr lang="en-US" sz="1400" u="sng" dirty="0"/>
              <a:t>Resilience engineering in practice: a guidebook</a:t>
            </a:r>
            <a:r>
              <a:rPr lang="en-US" sz="1400" dirty="0"/>
              <a:t>. Ashgate Publishing, Ltd.</a:t>
            </a:r>
          </a:p>
        </p:txBody>
      </p:sp>
    </p:spTree>
    <p:extLst>
      <p:ext uri="{BB962C8B-B14F-4D97-AF65-F5344CB8AC3E}">
        <p14:creationId xmlns:p14="http://schemas.microsoft.com/office/powerpoint/2010/main" val="13617075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65CD-D65E-42AA-A4C2-3A9569AD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Cognitive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7A63D-ACFC-486E-9C31-FB68F810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Workflow analysis, specific and holistic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Analysis of short-term memory loading (7 ± 2 chunks; Miller, 1956)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Recognition that humans make 3-7 mistakes per hour, 11-15 under stress (</a:t>
            </a:r>
            <a:r>
              <a:rPr lang="en-US" sz="2800" dirty="0" err="1">
                <a:solidFill>
                  <a:schemeClr val="tx1"/>
                </a:solidFill>
              </a:rPr>
              <a:t>Muschara</a:t>
            </a:r>
            <a:r>
              <a:rPr lang="en-US" sz="2800" dirty="0">
                <a:solidFill>
                  <a:schemeClr val="tx1"/>
                </a:solidFill>
              </a:rPr>
              <a:t>, 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Recognition of lower cognitive resource availability in emergencies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Analysis against predictable failure modalities in emergencies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A7428-9EA2-4B08-83D1-4D67A509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4" descr="http://peterhancock.ucf.edu/Downloads/humanfactors_2/Stress%20and%20Performance%20Lecture/Hancock%20HF%20II%20Stress%20Talk_files/slide0026_image039.jpg">
            <a:extLst>
              <a:ext uri="{FF2B5EF4-FFF2-40B4-BE49-F238E27FC236}">
                <a16:creationId xmlns:a16="http://schemas.microsoft.com/office/drawing/2014/main" xmlns="" id="{F440CAC8-41F1-4B99-8406-1B2C577A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883" y="3439846"/>
            <a:ext cx="4210130" cy="23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B92B04FF-0310-4E72-891D-007956E8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18" y="5854826"/>
            <a:ext cx="4751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 dirty="0"/>
              <a:t>A Dynamic Model of Stress and Attention, from </a:t>
            </a:r>
            <a:r>
              <a:rPr lang="en-US" altLang="en-US" sz="1100" dirty="0">
                <a:hlinkClick r:id="rId3"/>
              </a:rPr>
              <a:t>Hancock &amp; Warm (1989)</a:t>
            </a:r>
            <a:endParaRPr lang="en-US" altLang="en-US" sz="11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9135189A-664F-42AA-BCDB-AAC50065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509" y="3439846"/>
            <a:ext cx="4192587" cy="23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6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AEFBC2D-6625-4C63-9E79-9B08CDCE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1" y="2170444"/>
            <a:ext cx="4915527" cy="4249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BD92D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endParaRPr lang="en-US" altLang="en-US" sz="24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dirty="0">
                <a:latin typeface="Times New Roman" panose="02020603050405020304" pitchFamily="18" charset="0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7A63D-ACFC-486E-9C31-FB68F810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1"/>
            <a:ext cx="10972800" cy="5181600"/>
          </a:xfrm>
        </p:spPr>
        <p:txBody>
          <a:bodyPr/>
          <a:lstStyle/>
          <a:p>
            <a:pPr lvl="1"/>
            <a:r>
              <a:rPr lang="en-US" dirty="0"/>
              <a:t>Building strong mental models, complex pattern recognition and situational awareness requires time, space, and adaptive capacity/slack, as well as the right environment and training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65CD-D65E-42AA-A4C2-3A9569AD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7538"/>
            <a:ext cx="10972800" cy="525462"/>
          </a:xfrm>
        </p:spPr>
        <p:txBody>
          <a:bodyPr/>
          <a:lstStyle/>
          <a:p>
            <a:r>
              <a:rPr lang="en-US" dirty="0"/>
              <a:t>Design for Situational Awareness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A7428-9EA2-4B08-83D1-4D67A509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7735AB-6A02-422B-84DA-29745FF05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126" y="2426268"/>
            <a:ext cx="5477274" cy="3803889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xmlns="" id="{D5D8AE50-6560-449E-B719-8E1F725669E7}"/>
              </a:ext>
            </a:extLst>
          </p:cNvPr>
          <p:cNvSpPr txBox="1">
            <a:spLocks/>
          </p:cNvSpPr>
          <p:nvPr/>
        </p:nvSpPr>
        <p:spPr>
          <a:xfrm>
            <a:off x="2587022" y="4154488"/>
            <a:ext cx="3785704" cy="314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D2843D-60D1-4B38-8E35-574656E78AE2}"/>
              </a:ext>
            </a:extLst>
          </p:cNvPr>
          <p:cNvSpPr txBox="1"/>
          <p:nvPr/>
        </p:nvSpPr>
        <p:spPr>
          <a:xfrm>
            <a:off x="1566472" y="6576594"/>
            <a:ext cx="307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On: </a:t>
            </a:r>
            <a:r>
              <a:rPr lang="en-US" sz="1400" dirty="0" err="1">
                <a:hlinkClick r:id="rId4"/>
              </a:rPr>
              <a:t>Kass</a:t>
            </a:r>
            <a:r>
              <a:rPr lang="en-US" sz="1400" dirty="0">
                <a:hlinkClick r:id="rId4"/>
              </a:rPr>
              <a:t>, S. Military Psychology</a:t>
            </a:r>
            <a:endParaRPr lang="en-US" sz="1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5487509-4FFA-4528-A2A0-D265E7D0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642" y="3183260"/>
            <a:ext cx="1936451" cy="2114546"/>
          </a:xfrm>
          <a:prstGeom prst="ellipse">
            <a:avLst/>
          </a:prstGeom>
          <a:solidFill>
            <a:srgbClr val="0BD92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Situational </a:t>
            </a:r>
          </a:p>
          <a:p>
            <a:pPr algn="ctr"/>
            <a:r>
              <a:rPr lang="en-US" altLang="en-US" sz="24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Awareness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9820CB0-FC36-4445-BFE8-4A77E6D8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090" y="4612193"/>
            <a:ext cx="1484613" cy="1391324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Workload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F2C2C10-09C3-4FAC-A718-201D452C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048" y="4090321"/>
            <a:ext cx="1407533" cy="1338940"/>
          </a:xfrm>
          <a:prstGeom prst="ellipse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Attention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7FDA022-251C-4DCD-A453-364966C5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88" y="3491195"/>
            <a:ext cx="1703911" cy="160413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Pattern </a:t>
            </a:r>
          </a:p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Recognition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76D8F67-2DCD-4F53-9532-87FDD9378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509" y="2891863"/>
            <a:ext cx="1484613" cy="1409054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Working</a:t>
            </a:r>
          </a:p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Memory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12E1F1B-31D3-46C6-9D03-917C9830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571" y="2223021"/>
            <a:ext cx="1404263" cy="1358390"/>
          </a:xfrm>
          <a:prstGeom prst="ellipse">
            <a:avLst/>
          </a:prstGeom>
          <a:solidFill>
            <a:srgbClr val="FF00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Mental</a:t>
            </a:r>
          </a:p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Models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4C3B516-0FE8-4824-B394-BD1180E0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283" y="2426268"/>
            <a:ext cx="1551507" cy="1511440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Stress/</a:t>
            </a:r>
          </a:p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Perceived</a:t>
            </a:r>
          </a:p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057089A-3A26-4D24-8CB6-D74B28C60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960" y="4650045"/>
            <a:ext cx="1407533" cy="1338940"/>
          </a:xfrm>
          <a:prstGeom prst="ellipse">
            <a:avLst/>
          </a:prstGeom>
          <a:solidFill>
            <a:srgbClr val="D4B194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60000"/>
                </a:solidFill>
                <a:latin typeface="Times New Roman" panose="02020603050405020304" pitchFamily="18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965CD-D65E-42AA-A4C2-3A9569AD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Continuously Improve Organizational Culture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A7428-9EA2-4B08-83D1-4D67A509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2" descr="http://www.pbs.org/newshour/wp-content/uploads/2015/07/brain-activity-1024x560.jpg">
            <a:extLst>
              <a:ext uri="{FF2B5EF4-FFF2-40B4-BE49-F238E27FC236}">
                <a16:creationId xmlns:a16="http://schemas.microsoft.com/office/drawing/2014/main" xmlns="" id="{F6662BBF-26B0-4EEF-BD94-33B7A7332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8962" r="57812" b="4286"/>
          <a:stretch/>
        </p:blipFill>
        <p:spPr bwMode="auto">
          <a:xfrm>
            <a:off x="732900" y="4322556"/>
            <a:ext cx="21199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 fMRI data related to unfair proposals.">
            <a:extLst>
              <a:ext uri="{FF2B5EF4-FFF2-40B4-BE49-F238E27FC236}">
                <a16:creationId xmlns:a16="http://schemas.microsoft.com/office/drawing/2014/main" xmlns="" id="{1B175F2E-AD5E-42EB-BFC5-EF0658AA7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9" t="55102" r="3096" b="2041"/>
          <a:stretch/>
        </p:blipFill>
        <p:spPr bwMode="auto">
          <a:xfrm>
            <a:off x="3643018" y="4286042"/>
            <a:ext cx="2193782" cy="19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n fmri showing the amygdala within the brain">
            <a:extLst>
              <a:ext uri="{FF2B5EF4-FFF2-40B4-BE49-F238E27FC236}">
                <a16:creationId xmlns:a16="http://schemas.microsoft.com/office/drawing/2014/main" xmlns="" id="{CA1C4C28-FE46-4629-9B94-A21556EF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30" y="4293323"/>
            <a:ext cx="193074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Unavailable">
            <a:extLst>
              <a:ext uri="{FF2B5EF4-FFF2-40B4-BE49-F238E27FC236}">
                <a16:creationId xmlns:a16="http://schemas.microsoft.com/office/drawing/2014/main" xmlns="" id="{20D0A598-2FF7-44D4-9925-187AE335E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b="47670"/>
          <a:stretch/>
        </p:blipFill>
        <p:spPr bwMode="auto">
          <a:xfrm>
            <a:off x="9571350" y="4322556"/>
            <a:ext cx="1772009" cy="19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C0D620C-2B8B-4786-A8F6-F95E1B60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1"/>
            <a:ext cx="10972800" cy="5181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Capture and act upon “small signals”, such as near misses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Recognize that success in an emergency requires adaptive capacity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Ensure </a:t>
            </a:r>
            <a:r>
              <a:rPr lang="en-US" sz="2800" i="1" dirty="0">
                <a:solidFill>
                  <a:schemeClr val="tx1"/>
                </a:solidFill>
              </a:rPr>
              <a:t>Deference to Expertise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Avoid </a:t>
            </a:r>
            <a:r>
              <a:rPr lang="en-US" sz="2800" i="1" dirty="0">
                <a:solidFill>
                  <a:schemeClr val="tx1"/>
                </a:solidFill>
              </a:rPr>
              <a:t>Outcome Bias </a:t>
            </a:r>
            <a:r>
              <a:rPr lang="en-US" sz="2800" dirty="0">
                <a:solidFill>
                  <a:schemeClr val="tx1"/>
                </a:solidFill>
              </a:rPr>
              <a:t>and other cognitive biases</a:t>
            </a:r>
            <a:endParaRPr lang="en-US" sz="2800" i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Ensure fast-moving automation incorporates operators “In the loop” and recognizes human information processing capabilities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447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What’s Important</a:t>
            </a:r>
          </a:p>
        </p:txBody>
      </p:sp>
      <p:pic>
        <p:nvPicPr>
          <p:cNvPr id="4" name="Picture 2" descr="\\wacosanpri\Redirect\sheino\My Documents\My Pictures\Caution 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7668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194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AutoShape 30"/>
          <p:cNvSpPr>
            <a:spLocks/>
          </p:cNvSpPr>
          <p:nvPr/>
        </p:nvSpPr>
        <p:spPr bwMode="auto">
          <a:xfrm>
            <a:off x="0" y="0"/>
            <a:ext cx="12206689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endParaRPr lang="es-ES">
              <a:solidFill>
                <a:prstClr val="white"/>
              </a:solidFill>
              <a:latin typeface="Roboto Light"/>
              <a:cs typeface="Lato" charset="0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0" y="4585466"/>
            <a:ext cx="12206689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018CCF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689" y="5473005"/>
            <a:ext cx="12206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Mike Legatt, Ph.D., CPT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legatt@resilientgrid.com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368" t="32481" r="29203" b="31830"/>
          <a:stretch/>
        </p:blipFill>
        <p:spPr>
          <a:xfrm>
            <a:off x="3071086" y="729079"/>
            <a:ext cx="6035137" cy="33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Influencer - With Logo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8CCF"/>
        </a:solidFill>
        <a:ln w="3810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fluencer - No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19536</TotalTime>
  <Words>1427</Words>
  <Application>Microsoft Office PowerPoint</Application>
  <PresentationFormat>Widescreen</PresentationFormat>
  <Paragraphs>306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ＭＳ Ｐゴシック</vt:lpstr>
      <vt:lpstr>ＭＳ Ｐゴシック</vt:lpstr>
      <vt:lpstr>Adobe Garamond Pro</vt:lpstr>
      <vt:lpstr>Arial</vt:lpstr>
      <vt:lpstr>Arial Narrow</vt:lpstr>
      <vt:lpstr>Bebas Neue</vt:lpstr>
      <vt:lpstr>Bodoni SvtyTwo ITC TT</vt:lpstr>
      <vt:lpstr>Bookman Old Style</vt:lpstr>
      <vt:lpstr>Calibri</vt:lpstr>
      <vt:lpstr>Calibri Light</vt:lpstr>
      <vt:lpstr>Century</vt:lpstr>
      <vt:lpstr>Century Gothic</vt:lpstr>
      <vt:lpstr>Century Schoolbook</vt:lpstr>
      <vt:lpstr>Garamond</vt:lpstr>
      <vt:lpstr>Gill Sans</vt:lpstr>
      <vt:lpstr>Helvetica</vt:lpstr>
      <vt:lpstr>Lato</vt:lpstr>
      <vt:lpstr>Roboto Light</vt:lpstr>
      <vt:lpstr>Times New Roman</vt:lpstr>
      <vt:lpstr>Wingdings</vt:lpstr>
      <vt:lpstr>ヒラギノ角ゴ ProN W3</vt:lpstr>
      <vt:lpstr>Influencer - With Logos</vt:lpstr>
      <vt:lpstr>Influencer - No Logos</vt:lpstr>
      <vt:lpstr>Office Theme</vt:lpstr>
      <vt:lpstr>PowerPoint Presentation</vt:lpstr>
      <vt:lpstr>Core Philosophy:</vt:lpstr>
      <vt:lpstr>Defining Resiliency in a Cyber Context</vt:lpstr>
      <vt:lpstr>Defining Resiliency in a Cyber Context</vt:lpstr>
      <vt:lpstr>Manage Cognitive Load</vt:lpstr>
      <vt:lpstr>Design for Situational Awareness</vt:lpstr>
      <vt:lpstr>Continuously Improve Organizational Culture</vt:lpstr>
      <vt:lpstr>Focus on What’s Important</vt:lpstr>
      <vt:lpstr>PowerPoint Presentation</vt:lpstr>
      <vt:lpstr>Cyber-Security Thoughts  for  Austin Energy Conference (A funny thing happened on the way to utopia)  April 13, 2017</vt:lpstr>
      <vt:lpstr>Applied Research Laboratories</vt:lpstr>
      <vt:lpstr>Cyber-Security; How Did We Get Here? “Internet, you used to be so cool”</vt:lpstr>
      <vt:lpstr>“Laws” of Networks</vt:lpstr>
      <vt:lpstr>Building The Glass House</vt:lpstr>
      <vt:lpstr>Fix the Codebase?</vt:lpstr>
      <vt:lpstr>Rise of the Nation-State Cyber Actor (Invention of Stones for Previously Built Glass Houses)</vt:lpstr>
      <vt:lpstr>Attacks: Sophistication, Length, Frequency</vt:lpstr>
      <vt:lpstr>Current Practices</vt:lpstr>
      <vt:lpstr>Practical Solutions for Today</vt:lpstr>
      <vt:lpstr>Philosophical Solutions for Tomorrow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Legatt</dc:creator>
  <cp:lastModifiedBy>Hanna, C. Brooks</cp:lastModifiedBy>
  <cp:revision>1469</cp:revision>
  <dcterms:created xsi:type="dcterms:W3CDTF">2015-11-01T01:40:51Z</dcterms:created>
  <dcterms:modified xsi:type="dcterms:W3CDTF">2018-04-13T15:19:49Z</dcterms:modified>
</cp:coreProperties>
</file>